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3" r:id="rId6"/>
    <p:sldId id="265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9" r:id="rId15"/>
    <p:sldId id="280" r:id="rId16"/>
    <p:sldId id="277" r:id="rId17"/>
    <p:sldId id="281" r:id="rId18"/>
    <p:sldId id="278" r:id="rId19"/>
    <p:sldId id="284" r:id="rId20"/>
    <p:sldId id="285" r:id="rId21"/>
    <p:sldId id="288" r:id="rId22"/>
    <p:sldId id="28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96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58B3CA-15DE-4C34-BB26-3CA86CAA08A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746EDA-8FCC-4D62-82C0-31DAB043143E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/>
        <a:lstStyle/>
        <a:p>
          <a:r>
            <a:rPr lang="ru-RU" sz="1800" dirty="0" smtClean="0"/>
            <a:t>особый способ мышления, новая философия предпринимателя, основанная на получении прибыли за счёт удовлетворения запросов покупателей и потребностей общества;</a:t>
          </a:r>
          <a:endParaRPr lang="ru-RU" sz="1800" dirty="0"/>
        </a:p>
      </dgm:t>
    </dgm:pt>
    <dgm:pt modelId="{50BB3A14-46A5-4AF6-B50B-5D7AED2244C3}" type="parTrans" cxnId="{2AA93DC2-19F0-4DA5-9062-B9CAEF3211E1}">
      <dgm:prSet/>
      <dgm:spPr/>
      <dgm:t>
        <a:bodyPr/>
        <a:lstStyle/>
        <a:p>
          <a:endParaRPr lang="ru-RU"/>
        </a:p>
      </dgm:t>
    </dgm:pt>
    <dgm:pt modelId="{C2E06B0E-0696-4A8E-89D4-BD0868A707FE}" type="sibTrans" cxnId="{2AA93DC2-19F0-4DA5-9062-B9CAEF3211E1}">
      <dgm:prSet/>
      <dgm:spPr/>
      <dgm:t>
        <a:bodyPr/>
        <a:lstStyle/>
        <a:p>
          <a:endParaRPr lang="ru-RU"/>
        </a:p>
      </dgm:t>
    </dgm:pt>
    <dgm:pt modelId="{C5504821-5598-4924-803A-337A5291A4AA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rgbClr val="00B0F0"/>
        </a:solidFill>
      </dgm:spPr>
      <dgm:t>
        <a:bodyPr/>
        <a:lstStyle/>
        <a:p>
          <a:r>
            <a:rPr lang="ru-RU" sz="1800" dirty="0" smtClean="0"/>
            <a:t>набор конкретных инструментов и механизмов рыночной деятельности, позволяющих встроить внутренние возможности фирмы в конкурентную рыночную среду;</a:t>
          </a:r>
          <a:endParaRPr lang="ru-RU" sz="1800" dirty="0"/>
        </a:p>
      </dgm:t>
    </dgm:pt>
    <dgm:pt modelId="{4EF3BB70-D64F-437A-B6B5-E78DACE9696E}" type="parTrans" cxnId="{2376F7EB-0D48-4A38-8DBF-B11C6037389A}">
      <dgm:prSet/>
      <dgm:spPr/>
      <dgm:t>
        <a:bodyPr/>
        <a:lstStyle/>
        <a:p>
          <a:endParaRPr lang="ru-RU"/>
        </a:p>
      </dgm:t>
    </dgm:pt>
    <dgm:pt modelId="{824D57DC-2A96-4246-BCA3-FD6F556DBBE3}" type="sibTrans" cxnId="{2376F7EB-0D48-4A38-8DBF-B11C6037389A}">
      <dgm:prSet/>
      <dgm:spPr/>
      <dgm:t>
        <a:bodyPr/>
        <a:lstStyle/>
        <a:p>
          <a:endParaRPr lang="ru-RU"/>
        </a:p>
      </dgm:t>
    </dgm:pt>
    <dgm:pt modelId="{513FB44D-C5A8-4868-8A82-869AEF0B42D4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rgbClr val="FFFF00"/>
        </a:solidFill>
      </dgm:spPr>
      <dgm:t>
        <a:bodyPr/>
        <a:lstStyle/>
        <a:p>
          <a:r>
            <a:rPr lang="ru-RU" sz="1800" dirty="0" smtClean="0"/>
            <a:t>учебная дисциплина, позволяющая подготовить новое поколение предпринимателей на основе обобщения практического опыта, исследовательской, рекламной, информационной и </a:t>
          </a:r>
          <a:r>
            <a:rPr lang="ru-RU" sz="1800" dirty="0" err="1" smtClean="0"/>
            <a:t>ценообразовательной</a:t>
          </a:r>
          <a:r>
            <a:rPr lang="ru-RU" sz="1800" dirty="0" smtClean="0"/>
            <a:t> рыночной деятельности.</a:t>
          </a:r>
          <a:endParaRPr lang="ru-RU" sz="1800" dirty="0"/>
        </a:p>
      </dgm:t>
    </dgm:pt>
    <dgm:pt modelId="{FB9561C7-1B79-472D-9784-9584FFBE37D6}" type="parTrans" cxnId="{1CCB7DFB-842C-4E2C-8DF3-1BF780C3F253}">
      <dgm:prSet/>
      <dgm:spPr/>
      <dgm:t>
        <a:bodyPr/>
        <a:lstStyle/>
        <a:p>
          <a:endParaRPr lang="ru-RU"/>
        </a:p>
      </dgm:t>
    </dgm:pt>
    <dgm:pt modelId="{ED0DEB21-C658-4ED6-81F8-0B7CCFB4AE13}" type="sibTrans" cxnId="{1CCB7DFB-842C-4E2C-8DF3-1BF780C3F253}">
      <dgm:prSet/>
      <dgm:spPr/>
      <dgm:t>
        <a:bodyPr/>
        <a:lstStyle/>
        <a:p>
          <a:endParaRPr lang="ru-RU"/>
        </a:p>
      </dgm:t>
    </dgm:pt>
    <dgm:pt modelId="{CED90B8D-675E-4605-AA74-6BA1CDBCD494}" type="pres">
      <dgm:prSet presAssocID="{2B58B3CA-15DE-4C34-BB26-3CA86CAA08A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85B388-A8A4-4361-9313-A9762F8B3622}" type="pres">
      <dgm:prSet presAssocID="{AF746EDA-8FCC-4D62-82C0-31DAB043143E}" presName="parentLin" presStyleCnt="0"/>
      <dgm:spPr/>
    </dgm:pt>
    <dgm:pt modelId="{B6067F4A-785D-4B11-BEC4-286FF7435376}" type="pres">
      <dgm:prSet presAssocID="{AF746EDA-8FCC-4D62-82C0-31DAB043143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867331E-5EBC-45D8-9B00-DC7AD1EA9FA2}" type="pres">
      <dgm:prSet presAssocID="{AF746EDA-8FCC-4D62-82C0-31DAB043143E}" presName="parentText" presStyleLbl="node1" presStyleIdx="0" presStyleCnt="3" custScaleX="150191" custScaleY="2543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860E25-5124-4AF6-BB8A-5BD912DE453E}" type="pres">
      <dgm:prSet presAssocID="{AF746EDA-8FCC-4D62-82C0-31DAB043143E}" presName="negativeSpace" presStyleCnt="0"/>
      <dgm:spPr/>
    </dgm:pt>
    <dgm:pt modelId="{165E0064-84B4-4A0D-90AC-0476CF44CF73}" type="pres">
      <dgm:prSet presAssocID="{AF746EDA-8FCC-4D62-82C0-31DAB043143E}" presName="childText" presStyleLbl="conFgAcc1" presStyleIdx="0" presStyleCnt="3">
        <dgm:presLayoutVars>
          <dgm:bulletEnabled val="1"/>
        </dgm:presLayoutVars>
      </dgm:prSet>
      <dgm:spPr/>
    </dgm:pt>
    <dgm:pt modelId="{D44C51E6-FCC0-4414-BBB0-BD22364ADE0C}" type="pres">
      <dgm:prSet presAssocID="{C2E06B0E-0696-4A8E-89D4-BD0868A707FE}" presName="spaceBetweenRectangles" presStyleCnt="0"/>
      <dgm:spPr/>
    </dgm:pt>
    <dgm:pt modelId="{7D6A3F35-ACB8-4E38-85C4-90B43B02B972}" type="pres">
      <dgm:prSet presAssocID="{C5504821-5598-4924-803A-337A5291A4AA}" presName="parentLin" presStyleCnt="0"/>
      <dgm:spPr/>
    </dgm:pt>
    <dgm:pt modelId="{F78A90B7-872B-4A1B-A2B1-5E3719500E71}" type="pres">
      <dgm:prSet presAssocID="{C5504821-5598-4924-803A-337A5291A4A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3875C89-40CE-4688-A12C-4C3A8E816A0C}" type="pres">
      <dgm:prSet presAssocID="{C5504821-5598-4924-803A-337A5291A4AA}" presName="parentText" presStyleLbl="node1" presStyleIdx="1" presStyleCnt="3" custScaleX="142997" custScaleY="2401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2FA86-DACE-4836-87A8-86C63E2588F1}" type="pres">
      <dgm:prSet presAssocID="{C5504821-5598-4924-803A-337A5291A4AA}" presName="negativeSpace" presStyleCnt="0"/>
      <dgm:spPr/>
    </dgm:pt>
    <dgm:pt modelId="{0716F78E-DBB3-4404-92A6-F6ACE93D4BDE}" type="pres">
      <dgm:prSet presAssocID="{C5504821-5598-4924-803A-337A5291A4AA}" presName="childText" presStyleLbl="conFgAcc1" presStyleIdx="1" presStyleCnt="3">
        <dgm:presLayoutVars>
          <dgm:bulletEnabled val="1"/>
        </dgm:presLayoutVars>
      </dgm:prSet>
      <dgm:spPr/>
    </dgm:pt>
    <dgm:pt modelId="{256FB9FC-6407-4C22-8FC6-15F3422A7663}" type="pres">
      <dgm:prSet presAssocID="{824D57DC-2A96-4246-BCA3-FD6F556DBBE3}" presName="spaceBetweenRectangles" presStyleCnt="0"/>
      <dgm:spPr/>
    </dgm:pt>
    <dgm:pt modelId="{BAC0AD71-F44E-4CB7-89D7-BBF437451484}" type="pres">
      <dgm:prSet presAssocID="{513FB44D-C5A8-4868-8A82-869AEF0B42D4}" presName="parentLin" presStyleCnt="0"/>
      <dgm:spPr/>
    </dgm:pt>
    <dgm:pt modelId="{126E6C00-CF68-412D-B089-FDC12D5FBA9E}" type="pres">
      <dgm:prSet presAssocID="{513FB44D-C5A8-4868-8A82-869AEF0B42D4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D0C03760-76AB-4FB9-AAB0-F4B1C768A23A}" type="pres">
      <dgm:prSet presAssocID="{513FB44D-C5A8-4868-8A82-869AEF0B42D4}" presName="parentText" presStyleLbl="node1" presStyleIdx="2" presStyleCnt="3" custScaleX="142997" custScaleY="2954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674A62-81DD-4F64-B683-680D7AFD5BD9}" type="pres">
      <dgm:prSet presAssocID="{513FB44D-C5A8-4868-8A82-869AEF0B42D4}" presName="negativeSpace" presStyleCnt="0"/>
      <dgm:spPr/>
    </dgm:pt>
    <dgm:pt modelId="{FE91EECA-920F-4A79-90B5-EC91C057DC55}" type="pres">
      <dgm:prSet presAssocID="{513FB44D-C5A8-4868-8A82-869AEF0B42D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D8CD2F9-A019-42E6-B7F2-824EBC9F3BDE}" type="presOf" srcId="{AF746EDA-8FCC-4D62-82C0-31DAB043143E}" destId="{B6067F4A-785D-4B11-BEC4-286FF7435376}" srcOrd="0" destOrd="0" presId="urn:microsoft.com/office/officeart/2005/8/layout/list1"/>
    <dgm:cxn modelId="{D802E0E7-5F29-4DF5-9047-289FF3772D41}" type="presOf" srcId="{C5504821-5598-4924-803A-337A5291A4AA}" destId="{33875C89-40CE-4688-A12C-4C3A8E816A0C}" srcOrd="1" destOrd="0" presId="urn:microsoft.com/office/officeart/2005/8/layout/list1"/>
    <dgm:cxn modelId="{2376F7EB-0D48-4A38-8DBF-B11C6037389A}" srcId="{2B58B3CA-15DE-4C34-BB26-3CA86CAA08A6}" destId="{C5504821-5598-4924-803A-337A5291A4AA}" srcOrd="1" destOrd="0" parTransId="{4EF3BB70-D64F-437A-B6B5-E78DACE9696E}" sibTransId="{824D57DC-2A96-4246-BCA3-FD6F556DBBE3}"/>
    <dgm:cxn modelId="{5AB4AA3D-1BC3-45B2-94EF-A2AD4F904546}" type="presOf" srcId="{2B58B3CA-15DE-4C34-BB26-3CA86CAA08A6}" destId="{CED90B8D-675E-4605-AA74-6BA1CDBCD494}" srcOrd="0" destOrd="0" presId="urn:microsoft.com/office/officeart/2005/8/layout/list1"/>
    <dgm:cxn modelId="{1CCB7DFB-842C-4E2C-8DF3-1BF780C3F253}" srcId="{2B58B3CA-15DE-4C34-BB26-3CA86CAA08A6}" destId="{513FB44D-C5A8-4868-8A82-869AEF0B42D4}" srcOrd="2" destOrd="0" parTransId="{FB9561C7-1B79-472D-9784-9584FFBE37D6}" sibTransId="{ED0DEB21-C658-4ED6-81F8-0B7CCFB4AE13}"/>
    <dgm:cxn modelId="{6054942D-3398-4EE8-9352-BF41136D8AF5}" type="presOf" srcId="{513FB44D-C5A8-4868-8A82-869AEF0B42D4}" destId="{D0C03760-76AB-4FB9-AAB0-F4B1C768A23A}" srcOrd="1" destOrd="0" presId="urn:microsoft.com/office/officeart/2005/8/layout/list1"/>
    <dgm:cxn modelId="{477773CE-C57F-420A-8FB9-951FB8AF68C3}" type="presOf" srcId="{AF746EDA-8FCC-4D62-82C0-31DAB043143E}" destId="{0867331E-5EBC-45D8-9B00-DC7AD1EA9FA2}" srcOrd="1" destOrd="0" presId="urn:microsoft.com/office/officeart/2005/8/layout/list1"/>
    <dgm:cxn modelId="{03AC7675-3377-4A76-ABC9-FDEECA641850}" type="presOf" srcId="{513FB44D-C5A8-4868-8A82-869AEF0B42D4}" destId="{126E6C00-CF68-412D-B089-FDC12D5FBA9E}" srcOrd="0" destOrd="0" presId="urn:microsoft.com/office/officeart/2005/8/layout/list1"/>
    <dgm:cxn modelId="{2AA93DC2-19F0-4DA5-9062-B9CAEF3211E1}" srcId="{2B58B3CA-15DE-4C34-BB26-3CA86CAA08A6}" destId="{AF746EDA-8FCC-4D62-82C0-31DAB043143E}" srcOrd="0" destOrd="0" parTransId="{50BB3A14-46A5-4AF6-B50B-5D7AED2244C3}" sibTransId="{C2E06B0E-0696-4A8E-89D4-BD0868A707FE}"/>
    <dgm:cxn modelId="{943558F0-2A83-4990-BF71-5D714119283F}" type="presOf" srcId="{C5504821-5598-4924-803A-337A5291A4AA}" destId="{F78A90B7-872B-4A1B-A2B1-5E3719500E71}" srcOrd="0" destOrd="0" presId="urn:microsoft.com/office/officeart/2005/8/layout/list1"/>
    <dgm:cxn modelId="{FA65824D-7134-4DD3-B84E-5E752F5F67A1}" type="presParOf" srcId="{CED90B8D-675E-4605-AA74-6BA1CDBCD494}" destId="{3585B388-A8A4-4361-9313-A9762F8B3622}" srcOrd="0" destOrd="0" presId="urn:microsoft.com/office/officeart/2005/8/layout/list1"/>
    <dgm:cxn modelId="{811E8EEC-EB03-4F2F-81DE-B82B2203D9F1}" type="presParOf" srcId="{3585B388-A8A4-4361-9313-A9762F8B3622}" destId="{B6067F4A-785D-4B11-BEC4-286FF7435376}" srcOrd="0" destOrd="0" presId="urn:microsoft.com/office/officeart/2005/8/layout/list1"/>
    <dgm:cxn modelId="{F8C46943-CD9D-4338-B213-82539B890B09}" type="presParOf" srcId="{3585B388-A8A4-4361-9313-A9762F8B3622}" destId="{0867331E-5EBC-45D8-9B00-DC7AD1EA9FA2}" srcOrd="1" destOrd="0" presId="urn:microsoft.com/office/officeart/2005/8/layout/list1"/>
    <dgm:cxn modelId="{07283D52-8F0D-4215-A652-E62A07856F97}" type="presParOf" srcId="{CED90B8D-675E-4605-AA74-6BA1CDBCD494}" destId="{39860E25-5124-4AF6-BB8A-5BD912DE453E}" srcOrd="1" destOrd="0" presId="urn:microsoft.com/office/officeart/2005/8/layout/list1"/>
    <dgm:cxn modelId="{0D64F5A4-2C47-4675-AFC6-894991AFB56D}" type="presParOf" srcId="{CED90B8D-675E-4605-AA74-6BA1CDBCD494}" destId="{165E0064-84B4-4A0D-90AC-0476CF44CF73}" srcOrd="2" destOrd="0" presId="urn:microsoft.com/office/officeart/2005/8/layout/list1"/>
    <dgm:cxn modelId="{4D4C022C-4A72-488A-8FA4-47649D169D8E}" type="presParOf" srcId="{CED90B8D-675E-4605-AA74-6BA1CDBCD494}" destId="{D44C51E6-FCC0-4414-BBB0-BD22364ADE0C}" srcOrd="3" destOrd="0" presId="urn:microsoft.com/office/officeart/2005/8/layout/list1"/>
    <dgm:cxn modelId="{0C38D7D5-4EDD-47F5-B2A6-3D49C7B58FDA}" type="presParOf" srcId="{CED90B8D-675E-4605-AA74-6BA1CDBCD494}" destId="{7D6A3F35-ACB8-4E38-85C4-90B43B02B972}" srcOrd="4" destOrd="0" presId="urn:microsoft.com/office/officeart/2005/8/layout/list1"/>
    <dgm:cxn modelId="{6C217288-0327-4521-8866-DB8B581414C1}" type="presParOf" srcId="{7D6A3F35-ACB8-4E38-85C4-90B43B02B972}" destId="{F78A90B7-872B-4A1B-A2B1-5E3719500E71}" srcOrd="0" destOrd="0" presId="urn:microsoft.com/office/officeart/2005/8/layout/list1"/>
    <dgm:cxn modelId="{5FF0B184-13D9-4155-960E-E98770C94228}" type="presParOf" srcId="{7D6A3F35-ACB8-4E38-85C4-90B43B02B972}" destId="{33875C89-40CE-4688-A12C-4C3A8E816A0C}" srcOrd="1" destOrd="0" presId="urn:microsoft.com/office/officeart/2005/8/layout/list1"/>
    <dgm:cxn modelId="{2B379164-A261-404C-A736-B73C5A6EA2D8}" type="presParOf" srcId="{CED90B8D-675E-4605-AA74-6BA1CDBCD494}" destId="{50D2FA86-DACE-4836-87A8-86C63E2588F1}" srcOrd="5" destOrd="0" presId="urn:microsoft.com/office/officeart/2005/8/layout/list1"/>
    <dgm:cxn modelId="{B797C9CE-E581-4D3E-A94E-89F94A2323FC}" type="presParOf" srcId="{CED90B8D-675E-4605-AA74-6BA1CDBCD494}" destId="{0716F78E-DBB3-4404-92A6-F6ACE93D4BDE}" srcOrd="6" destOrd="0" presId="urn:microsoft.com/office/officeart/2005/8/layout/list1"/>
    <dgm:cxn modelId="{44FF0603-A562-4FF4-A73B-E44A43CBD5EF}" type="presParOf" srcId="{CED90B8D-675E-4605-AA74-6BA1CDBCD494}" destId="{256FB9FC-6407-4C22-8FC6-15F3422A7663}" srcOrd="7" destOrd="0" presId="urn:microsoft.com/office/officeart/2005/8/layout/list1"/>
    <dgm:cxn modelId="{12C43A73-7E90-423C-8334-15C391ED2469}" type="presParOf" srcId="{CED90B8D-675E-4605-AA74-6BA1CDBCD494}" destId="{BAC0AD71-F44E-4CB7-89D7-BBF437451484}" srcOrd="8" destOrd="0" presId="urn:microsoft.com/office/officeart/2005/8/layout/list1"/>
    <dgm:cxn modelId="{A3E2C960-1EF9-4F15-AFE7-D8011BB1C445}" type="presParOf" srcId="{BAC0AD71-F44E-4CB7-89D7-BBF437451484}" destId="{126E6C00-CF68-412D-B089-FDC12D5FBA9E}" srcOrd="0" destOrd="0" presId="urn:microsoft.com/office/officeart/2005/8/layout/list1"/>
    <dgm:cxn modelId="{98008095-EB5E-48A2-898D-186715FF2969}" type="presParOf" srcId="{BAC0AD71-F44E-4CB7-89D7-BBF437451484}" destId="{D0C03760-76AB-4FB9-AAB0-F4B1C768A23A}" srcOrd="1" destOrd="0" presId="urn:microsoft.com/office/officeart/2005/8/layout/list1"/>
    <dgm:cxn modelId="{DDA400E0-F48E-4875-906E-C7761B0E7D10}" type="presParOf" srcId="{CED90B8D-675E-4605-AA74-6BA1CDBCD494}" destId="{0B674A62-81DD-4F64-B683-680D7AFD5BD9}" srcOrd="9" destOrd="0" presId="urn:microsoft.com/office/officeart/2005/8/layout/list1"/>
    <dgm:cxn modelId="{932835AF-E5BB-4D87-889E-F62B027DEE3C}" type="presParOf" srcId="{CED90B8D-675E-4605-AA74-6BA1CDBCD494}" destId="{FE91EECA-920F-4A79-90B5-EC91C057DC5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A54C01-064B-4842-9B22-7B0274266D1F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CC4A2F-47D5-4F55-A8AD-EFFED0EFC669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Основные цели маркетинга</a:t>
          </a:r>
          <a:endParaRPr lang="ru-RU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2FDA3E-F4F2-43FE-B67D-50A03EC427D8}" type="parTrans" cxnId="{0039C2B0-7AEB-4290-A176-CB84ADC5C871}">
      <dgm:prSet/>
      <dgm:spPr/>
      <dgm:t>
        <a:bodyPr/>
        <a:lstStyle/>
        <a:p>
          <a:endParaRPr lang="ru-RU"/>
        </a:p>
      </dgm:t>
    </dgm:pt>
    <dgm:pt modelId="{0C34D69C-BFF3-4A5F-89D7-38C713A132FE}" type="sibTrans" cxnId="{0039C2B0-7AEB-4290-A176-CB84ADC5C871}">
      <dgm:prSet/>
      <dgm:spPr/>
      <dgm:t>
        <a:bodyPr/>
        <a:lstStyle/>
        <a:p>
          <a:endParaRPr lang="ru-RU"/>
        </a:p>
      </dgm:t>
    </dgm:pt>
    <dgm:pt modelId="{1E393078-B5F2-4346-87DA-0214FF04D05C}">
      <dgm:prSet phldrT="[Текст]" custT="1"/>
      <dgm:spPr>
        <a:solidFill>
          <a:srgbClr val="FFFF00"/>
        </a:solidFill>
      </dgm:spPr>
      <dgm:t>
        <a:bodyPr/>
        <a:lstStyle/>
        <a:p>
          <a:pPr>
            <a:buNone/>
          </a:pPr>
          <a:r>
            <a:rPr lang="ru-RU" sz="1600" b="1" dirty="0" smtClean="0">
              <a:solidFill>
                <a:schemeClr val="tx1"/>
              </a:solidFill>
            </a:rPr>
            <a:t>1) Максимизация потребления, оптимизирующая производство, уровень занятости,  следовательно, и благосостояние общества.</a:t>
          </a:r>
          <a:endParaRPr lang="ru-RU" sz="1600" b="1" dirty="0">
            <a:solidFill>
              <a:schemeClr val="tx1"/>
            </a:solidFill>
          </a:endParaRPr>
        </a:p>
      </dgm:t>
    </dgm:pt>
    <dgm:pt modelId="{A9872208-A06B-4257-A944-24CBF4A83B8E}" type="parTrans" cxnId="{9F31A9C4-1BF6-49F2-A425-A1D07DD5C3B1}">
      <dgm:prSet/>
      <dgm:spPr/>
      <dgm:t>
        <a:bodyPr/>
        <a:lstStyle/>
        <a:p>
          <a:endParaRPr lang="ru-RU"/>
        </a:p>
      </dgm:t>
    </dgm:pt>
    <dgm:pt modelId="{2CC3B3DA-B194-4A49-B187-AF61BE18312C}" type="sibTrans" cxnId="{9F31A9C4-1BF6-49F2-A425-A1D07DD5C3B1}">
      <dgm:prSet/>
      <dgm:spPr/>
      <dgm:t>
        <a:bodyPr/>
        <a:lstStyle/>
        <a:p>
          <a:endParaRPr lang="ru-RU"/>
        </a:p>
      </dgm:t>
    </dgm:pt>
    <dgm:pt modelId="{14D2E918-B3D5-4139-92F5-3DB5D0EECD8F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tx1"/>
              </a:solidFill>
            </a:rPr>
            <a:t>2)Максимизация степени удовлетворения потребителей. Здесь более важным является не увеличение потребления, а достижение роста степени удовлетворенности потребителей.</a:t>
          </a:r>
          <a:endParaRPr lang="ru-RU" sz="1600" b="1" dirty="0">
            <a:solidFill>
              <a:schemeClr val="tx1"/>
            </a:solidFill>
          </a:endParaRPr>
        </a:p>
      </dgm:t>
    </dgm:pt>
    <dgm:pt modelId="{70691887-63B1-421A-888D-FE710546B557}" type="parTrans" cxnId="{2D7A13E3-1599-4A75-A4CD-2ECE7DB4D1D8}">
      <dgm:prSet/>
      <dgm:spPr/>
      <dgm:t>
        <a:bodyPr/>
        <a:lstStyle/>
        <a:p>
          <a:endParaRPr lang="ru-RU"/>
        </a:p>
      </dgm:t>
    </dgm:pt>
    <dgm:pt modelId="{9D3EF8EB-0511-456D-8A32-82E2CBBEC9BB}" type="sibTrans" cxnId="{2D7A13E3-1599-4A75-A4CD-2ECE7DB4D1D8}">
      <dgm:prSet/>
      <dgm:spPr/>
      <dgm:t>
        <a:bodyPr/>
        <a:lstStyle/>
        <a:p>
          <a:endParaRPr lang="ru-RU"/>
        </a:p>
      </dgm:t>
    </dgm:pt>
    <dgm:pt modelId="{AF8B610F-79C4-4232-A566-CED6FAE39D1C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tx1"/>
              </a:solidFill>
            </a:rPr>
            <a:t>3) Максимизация выбора потребителей, для чего необходимо обеспечить такое разнообразие товаров, чтобы потребители могли иметь возможность найти товары, полностью удовлетворяющие их потребности.</a:t>
          </a:r>
        </a:p>
        <a:p>
          <a:pPr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>
            <a:solidFill>
              <a:schemeClr val="tx1"/>
            </a:solidFill>
          </a:endParaRPr>
        </a:p>
      </dgm:t>
    </dgm:pt>
    <dgm:pt modelId="{E05D16B4-4437-412E-A77D-FB8F62F28BF6}" type="parTrans" cxnId="{747201D1-39C0-41F8-8CEC-DF766D0E490B}">
      <dgm:prSet/>
      <dgm:spPr/>
      <dgm:t>
        <a:bodyPr/>
        <a:lstStyle/>
        <a:p>
          <a:endParaRPr lang="ru-RU"/>
        </a:p>
      </dgm:t>
    </dgm:pt>
    <dgm:pt modelId="{2FC0CECA-9E01-4B0F-B3BD-87BEB42B2BB6}" type="sibTrans" cxnId="{747201D1-39C0-41F8-8CEC-DF766D0E490B}">
      <dgm:prSet/>
      <dgm:spPr/>
      <dgm:t>
        <a:bodyPr/>
        <a:lstStyle/>
        <a:p>
          <a:endParaRPr lang="ru-RU"/>
        </a:p>
      </dgm:t>
    </dgm:pt>
    <dgm:pt modelId="{14A0346A-DC64-4D4D-9F8F-CF95EA346B18}">
      <dgm:prSet phldrT="[Текст]" custT="1"/>
      <dgm:spPr>
        <a:solidFill>
          <a:srgbClr val="92D050"/>
        </a:solidFill>
      </dgm:spPr>
      <dgm:t>
        <a:bodyPr/>
        <a:lstStyle/>
        <a:p>
          <a:pPr>
            <a:buNone/>
          </a:pPr>
          <a:r>
            <a:rPr lang="ru-RU" sz="1600" b="1" dirty="0" smtClean="0">
              <a:solidFill>
                <a:schemeClr val="tx1"/>
              </a:solidFill>
            </a:rPr>
            <a:t>4) Максимизация качества жизни. Маркетинг должен обеспечить не только количество, качество, разнообразие и доступность товаров по приемлемым ценам, но также качество культурной и физической среды обитания людей. </a:t>
          </a:r>
          <a:endParaRPr lang="ru-RU" sz="1600" b="1" dirty="0">
            <a:solidFill>
              <a:schemeClr val="tx1"/>
            </a:solidFill>
          </a:endParaRPr>
        </a:p>
      </dgm:t>
    </dgm:pt>
    <dgm:pt modelId="{DC29E9E4-A187-48B2-8365-15EC264D9E65}" type="parTrans" cxnId="{5EE72E3C-7BC1-4EC5-BB1C-B3F025C2DF12}">
      <dgm:prSet/>
      <dgm:spPr/>
      <dgm:t>
        <a:bodyPr/>
        <a:lstStyle/>
        <a:p>
          <a:endParaRPr lang="ru-RU"/>
        </a:p>
      </dgm:t>
    </dgm:pt>
    <dgm:pt modelId="{AF986783-1C82-4BC5-8A22-8E4A00B1890D}" type="sibTrans" cxnId="{5EE72E3C-7BC1-4EC5-BB1C-B3F025C2DF12}">
      <dgm:prSet/>
      <dgm:spPr/>
      <dgm:t>
        <a:bodyPr/>
        <a:lstStyle/>
        <a:p>
          <a:endParaRPr lang="ru-RU"/>
        </a:p>
      </dgm:t>
    </dgm:pt>
    <dgm:pt modelId="{3DE1AD0A-AF38-456D-BC90-6534965C015F}" type="pres">
      <dgm:prSet presAssocID="{54A54C01-064B-4842-9B22-7B0274266D1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EF0899-6E94-4B0E-B946-0E5DAE604BF5}" type="pres">
      <dgm:prSet presAssocID="{54A54C01-064B-4842-9B22-7B0274266D1F}" presName="matrix" presStyleCnt="0"/>
      <dgm:spPr/>
    </dgm:pt>
    <dgm:pt modelId="{363CC3B3-8B98-4184-AFD8-6C567AD2C181}" type="pres">
      <dgm:prSet presAssocID="{54A54C01-064B-4842-9B22-7B0274266D1F}" presName="tile1" presStyleLbl="node1" presStyleIdx="0" presStyleCnt="4"/>
      <dgm:spPr/>
      <dgm:t>
        <a:bodyPr/>
        <a:lstStyle/>
        <a:p>
          <a:endParaRPr lang="ru-RU"/>
        </a:p>
      </dgm:t>
    </dgm:pt>
    <dgm:pt modelId="{BB6445EB-BFE4-4A60-945D-163C1ED80534}" type="pres">
      <dgm:prSet presAssocID="{54A54C01-064B-4842-9B22-7B0274266D1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9DBFA4-E261-4B4F-995D-7679856E9C3C}" type="pres">
      <dgm:prSet presAssocID="{54A54C01-064B-4842-9B22-7B0274266D1F}" presName="tile2" presStyleLbl="node1" presStyleIdx="1" presStyleCnt="4"/>
      <dgm:spPr/>
      <dgm:t>
        <a:bodyPr/>
        <a:lstStyle/>
        <a:p>
          <a:endParaRPr lang="ru-RU"/>
        </a:p>
      </dgm:t>
    </dgm:pt>
    <dgm:pt modelId="{0B01DF29-4396-4F8D-9ADC-5357A1F7DFBF}" type="pres">
      <dgm:prSet presAssocID="{54A54C01-064B-4842-9B22-7B0274266D1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22A727-F4A8-41B9-9D80-B463DE78C8E8}" type="pres">
      <dgm:prSet presAssocID="{54A54C01-064B-4842-9B22-7B0274266D1F}" presName="tile3" presStyleLbl="node1" presStyleIdx="2" presStyleCnt="4"/>
      <dgm:spPr/>
      <dgm:t>
        <a:bodyPr/>
        <a:lstStyle/>
        <a:p>
          <a:endParaRPr lang="ru-RU"/>
        </a:p>
      </dgm:t>
    </dgm:pt>
    <dgm:pt modelId="{732D6C56-680F-4244-9EE3-BD10F0CB57A1}" type="pres">
      <dgm:prSet presAssocID="{54A54C01-064B-4842-9B22-7B0274266D1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89CB35-81E5-4EEF-A16C-658B10012AE8}" type="pres">
      <dgm:prSet presAssocID="{54A54C01-064B-4842-9B22-7B0274266D1F}" presName="tile4" presStyleLbl="node1" presStyleIdx="3" presStyleCnt="4"/>
      <dgm:spPr/>
      <dgm:t>
        <a:bodyPr/>
        <a:lstStyle/>
        <a:p>
          <a:endParaRPr lang="ru-RU"/>
        </a:p>
      </dgm:t>
    </dgm:pt>
    <dgm:pt modelId="{0009B0A8-1252-441A-8299-A43F69BA162F}" type="pres">
      <dgm:prSet presAssocID="{54A54C01-064B-4842-9B22-7B0274266D1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41DBF5-97F0-48C3-9758-AD3A08BE5634}" type="pres">
      <dgm:prSet presAssocID="{54A54C01-064B-4842-9B22-7B0274266D1F}" presName="centerTile" presStyleLbl="fgShp" presStyleIdx="0" presStyleCnt="1" custScaleY="8235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FCD59705-D5DA-4DE3-9A2A-8270696B8142}" type="presOf" srcId="{14D2E918-B3D5-4139-92F5-3DB5D0EECD8F}" destId="{7D9DBFA4-E261-4B4F-995D-7679856E9C3C}" srcOrd="0" destOrd="0" presId="urn:microsoft.com/office/officeart/2005/8/layout/matrix1"/>
    <dgm:cxn modelId="{5EE72E3C-7BC1-4EC5-BB1C-B3F025C2DF12}" srcId="{A7CC4A2F-47D5-4F55-A8AD-EFFED0EFC669}" destId="{14A0346A-DC64-4D4D-9F8F-CF95EA346B18}" srcOrd="3" destOrd="0" parTransId="{DC29E9E4-A187-48B2-8365-15EC264D9E65}" sibTransId="{AF986783-1C82-4BC5-8A22-8E4A00B1890D}"/>
    <dgm:cxn modelId="{526F209F-43F6-4BAE-9B95-3031BF55C110}" type="presOf" srcId="{14D2E918-B3D5-4139-92F5-3DB5D0EECD8F}" destId="{0B01DF29-4396-4F8D-9ADC-5357A1F7DFBF}" srcOrd="1" destOrd="0" presId="urn:microsoft.com/office/officeart/2005/8/layout/matrix1"/>
    <dgm:cxn modelId="{F15F7A56-3381-4B2C-AE6A-70030B64C1D6}" type="presOf" srcId="{14A0346A-DC64-4D4D-9F8F-CF95EA346B18}" destId="{3789CB35-81E5-4EEF-A16C-658B10012AE8}" srcOrd="0" destOrd="0" presId="urn:microsoft.com/office/officeart/2005/8/layout/matrix1"/>
    <dgm:cxn modelId="{C1CD4FFB-B9C1-4708-9D51-391AF0F6148D}" type="presOf" srcId="{1E393078-B5F2-4346-87DA-0214FF04D05C}" destId="{BB6445EB-BFE4-4A60-945D-163C1ED80534}" srcOrd="1" destOrd="0" presId="urn:microsoft.com/office/officeart/2005/8/layout/matrix1"/>
    <dgm:cxn modelId="{D31D30B1-4015-4C7E-9BF5-9F4448A958EC}" type="presOf" srcId="{1E393078-B5F2-4346-87DA-0214FF04D05C}" destId="{363CC3B3-8B98-4184-AFD8-6C567AD2C181}" srcOrd="0" destOrd="0" presId="urn:microsoft.com/office/officeart/2005/8/layout/matrix1"/>
    <dgm:cxn modelId="{0039C2B0-7AEB-4290-A176-CB84ADC5C871}" srcId="{54A54C01-064B-4842-9B22-7B0274266D1F}" destId="{A7CC4A2F-47D5-4F55-A8AD-EFFED0EFC669}" srcOrd="0" destOrd="0" parTransId="{162FDA3E-F4F2-43FE-B67D-50A03EC427D8}" sibTransId="{0C34D69C-BFF3-4A5F-89D7-38C713A132FE}"/>
    <dgm:cxn modelId="{2D7A13E3-1599-4A75-A4CD-2ECE7DB4D1D8}" srcId="{A7CC4A2F-47D5-4F55-A8AD-EFFED0EFC669}" destId="{14D2E918-B3D5-4139-92F5-3DB5D0EECD8F}" srcOrd="1" destOrd="0" parTransId="{70691887-63B1-421A-888D-FE710546B557}" sibTransId="{9D3EF8EB-0511-456D-8A32-82E2CBBEC9BB}"/>
    <dgm:cxn modelId="{7D86B856-447F-4D80-85CF-F5E99FB19BE3}" type="presOf" srcId="{54A54C01-064B-4842-9B22-7B0274266D1F}" destId="{3DE1AD0A-AF38-456D-BC90-6534965C015F}" srcOrd="0" destOrd="0" presId="urn:microsoft.com/office/officeart/2005/8/layout/matrix1"/>
    <dgm:cxn modelId="{9F31A9C4-1BF6-49F2-A425-A1D07DD5C3B1}" srcId="{A7CC4A2F-47D5-4F55-A8AD-EFFED0EFC669}" destId="{1E393078-B5F2-4346-87DA-0214FF04D05C}" srcOrd="0" destOrd="0" parTransId="{A9872208-A06B-4257-A944-24CBF4A83B8E}" sibTransId="{2CC3B3DA-B194-4A49-B187-AF61BE18312C}"/>
    <dgm:cxn modelId="{DDB5B89B-8D11-4321-93F5-36331937B545}" type="presOf" srcId="{AF8B610F-79C4-4232-A566-CED6FAE39D1C}" destId="{F922A727-F4A8-41B9-9D80-B463DE78C8E8}" srcOrd="0" destOrd="0" presId="urn:microsoft.com/office/officeart/2005/8/layout/matrix1"/>
    <dgm:cxn modelId="{747201D1-39C0-41F8-8CEC-DF766D0E490B}" srcId="{A7CC4A2F-47D5-4F55-A8AD-EFFED0EFC669}" destId="{AF8B610F-79C4-4232-A566-CED6FAE39D1C}" srcOrd="2" destOrd="0" parTransId="{E05D16B4-4437-412E-A77D-FB8F62F28BF6}" sibTransId="{2FC0CECA-9E01-4B0F-B3BD-87BEB42B2BB6}"/>
    <dgm:cxn modelId="{981E3247-9CC4-4415-98DA-DD328A0B5903}" type="presOf" srcId="{A7CC4A2F-47D5-4F55-A8AD-EFFED0EFC669}" destId="{D641DBF5-97F0-48C3-9758-AD3A08BE5634}" srcOrd="0" destOrd="0" presId="urn:microsoft.com/office/officeart/2005/8/layout/matrix1"/>
    <dgm:cxn modelId="{0C6DBA74-49FF-4CED-BC95-F9EF46A969A8}" type="presOf" srcId="{14A0346A-DC64-4D4D-9F8F-CF95EA346B18}" destId="{0009B0A8-1252-441A-8299-A43F69BA162F}" srcOrd="1" destOrd="0" presId="urn:microsoft.com/office/officeart/2005/8/layout/matrix1"/>
    <dgm:cxn modelId="{4FA2C64D-0C6C-4CF2-BFF6-F56FD80CD047}" type="presOf" srcId="{AF8B610F-79C4-4232-A566-CED6FAE39D1C}" destId="{732D6C56-680F-4244-9EE3-BD10F0CB57A1}" srcOrd="1" destOrd="0" presId="urn:microsoft.com/office/officeart/2005/8/layout/matrix1"/>
    <dgm:cxn modelId="{1A7A33F5-9238-44C2-89DF-261F5F27FC71}" type="presParOf" srcId="{3DE1AD0A-AF38-456D-BC90-6534965C015F}" destId="{76EF0899-6E94-4B0E-B946-0E5DAE604BF5}" srcOrd="0" destOrd="0" presId="urn:microsoft.com/office/officeart/2005/8/layout/matrix1"/>
    <dgm:cxn modelId="{97A61777-8089-4265-8804-74BAB20A4792}" type="presParOf" srcId="{76EF0899-6E94-4B0E-B946-0E5DAE604BF5}" destId="{363CC3B3-8B98-4184-AFD8-6C567AD2C181}" srcOrd="0" destOrd="0" presId="urn:microsoft.com/office/officeart/2005/8/layout/matrix1"/>
    <dgm:cxn modelId="{DA0780EC-31B3-45FB-BE69-9BC991C95337}" type="presParOf" srcId="{76EF0899-6E94-4B0E-B946-0E5DAE604BF5}" destId="{BB6445EB-BFE4-4A60-945D-163C1ED80534}" srcOrd="1" destOrd="0" presId="urn:microsoft.com/office/officeart/2005/8/layout/matrix1"/>
    <dgm:cxn modelId="{BDDA28F1-4905-484B-BC47-632CFB19AA29}" type="presParOf" srcId="{76EF0899-6E94-4B0E-B946-0E5DAE604BF5}" destId="{7D9DBFA4-E261-4B4F-995D-7679856E9C3C}" srcOrd="2" destOrd="0" presId="urn:microsoft.com/office/officeart/2005/8/layout/matrix1"/>
    <dgm:cxn modelId="{EDE9CF72-BA82-4840-8907-AA424DA2E716}" type="presParOf" srcId="{76EF0899-6E94-4B0E-B946-0E5DAE604BF5}" destId="{0B01DF29-4396-4F8D-9ADC-5357A1F7DFBF}" srcOrd="3" destOrd="0" presId="urn:microsoft.com/office/officeart/2005/8/layout/matrix1"/>
    <dgm:cxn modelId="{51BD0220-0C78-46AC-A423-AC45587CF5F0}" type="presParOf" srcId="{76EF0899-6E94-4B0E-B946-0E5DAE604BF5}" destId="{F922A727-F4A8-41B9-9D80-B463DE78C8E8}" srcOrd="4" destOrd="0" presId="urn:microsoft.com/office/officeart/2005/8/layout/matrix1"/>
    <dgm:cxn modelId="{126D4839-7B3D-496A-935A-69D980D015E6}" type="presParOf" srcId="{76EF0899-6E94-4B0E-B946-0E5DAE604BF5}" destId="{732D6C56-680F-4244-9EE3-BD10F0CB57A1}" srcOrd="5" destOrd="0" presId="urn:microsoft.com/office/officeart/2005/8/layout/matrix1"/>
    <dgm:cxn modelId="{3439FC39-734D-4CF2-B014-5943E5095DD9}" type="presParOf" srcId="{76EF0899-6E94-4B0E-B946-0E5DAE604BF5}" destId="{3789CB35-81E5-4EEF-A16C-658B10012AE8}" srcOrd="6" destOrd="0" presId="urn:microsoft.com/office/officeart/2005/8/layout/matrix1"/>
    <dgm:cxn modelId="{2BC593BB-708F-41C1-92C6-3231B2897073}" type="presParOf" srcId="{76EF0899-6E94-4B0E-B946-0E5DAE604BF5}" destId="{0009B0A8-1252-441A-8299-A43F69BA162F}" srcOrd="7" destOrd="0" presId="urn:microsoft.com/office/officeart/2005/8/layout/matrix1"/>
    <dgm:cxn modelId="{37ABC0D9-F99A-449A-8FC5-B0D8C0A63775}" type="presParOf" srcId="{3DE1AD0A-AF38-456D-BC90-6534965C015F}" destId="{D641DBF5-97F0-48C3-9758-AD3A08BE563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D59FCB-6855-4CD0-92F7-6C520A85495B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CEEB23-FDE5-4F43-A552-56F21155D78A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«Потребитель всегда прав». </a:t>
          </a:r>
          <a:r>
            <a:rPr lang="ru-RU" dirty="0" smtClean="0"/>
            <a:t>Этот принцип ориентирован на изучение рынка, получение необходимой достоверной информации о рынке, содержании и тенденции спроса, вкусов и желаний покупателей. </a:t>
          </a:r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F758E0C9-CEF2-4177-A848-FB89F1A6E07E}" type="parTrans" cxnId="{7C233103-784F-4860-9F90-05A409C78B9E}">
      <dgm:prSet/>
      <dgm:spPr/>
      <dgm:t>
        <a:bodyPr/>
        <a:lstStyle/>
        <a:p>
          <a:endParaRPr lang="ru-RU"/>
        </a:p>
      </dgm:t>
    </dgm:pt>
    <dgm:pt modelId="{06D65DEF-4840-4A3A-9302-AA35F7FE504B}" type="sibTrans" cxnId="{7C233103-784F-4860-9F90-05A409C78B9E}">
      <dgm:prSet/>
      <dgm:spPr/>
      <dgm:t>
        <a:bodyPr/>
        <a:lstStyle/>
        <a:p>
          <a:endParaRPr lang="ru-RU"/>
        </a:p>
      </dgm:t>
    </dgm:pt>
    <dgm:pt modelId="{B025D8E9-E1CD-4D55-A8C1-77709350809D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«Производи то, что продается». </a:t>
          </a:r>
          <a:r>
            <a:rPr lang="ru-RU" dirty="0" smtClean="0"/>
            <a:t>Предполагает создание условий для максимального приспособления производства к требованиям рынка, структуре спроса исходя не из сиюминутной выгоды, а из долгосрочной перспективы.</a:t>
          </a:r>
          <a:endParaRPr lang="ru-RU" dirty="0"/>
        </a:p>
      </dgm:t>
    </dgm:pt>
    <dgm:pt modelId="{11FFDB6A-436D-446F-8B83-9FDFE9B7EC8C}" type="parTrans" cxnId="{6D80E31E-E08A-40B4-B0E3-6A4D4A5CC1AF}">
      <dgm:prSet/>
      <dgm:spPr/>
      <dgm:t>
        <a:bodyPr/>
        <a:lstStyle/>
        <a:p>
          <a:endParaRPr lang="ru-RU"/>
        </a:p>
      </dgm:t>
    </dgm:pt>
    <dgm:pt modelId="{279B3EB1-62E5-42E6-B573-7CE60F106C5F}" type="sibTrans" cxnId="{6D80E31E-E08A-40B4-B0E3-6A4D4A5CC1AF}">
      <dgm:prSet/>
      <dgm:spPr/>
      <dgm:t>
        <a:bodyPr/>
        <a:lstStyle/>
        <a:p>
          <a:endParaRPr lang="ru-RU"/>
        </a:p>
      </dgm:t>
    </dgm:pt>
    <dgm:pt modelId="{10DC153F-B580-4E1B-9691-C1D4D4CA9415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rgbClr val="FFFF99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«Создавая товар, создай и своего потребителя». </a:t>
          </a:r>
          <a:r>
            <a:rPr lang="ru-RU" dirty="0" smtClean="0"/>
            <a:t>Предполагает воздействие на развитие рынка через формирование потребностей, определение потребительских предпочтений и создание приверженцев определенной товарной марки.</a:t>
          </a:r>
          <a:r>
            <a:rPr lang="ru-RU" b="1" dirty="0" smtClean="0"/>
            <a:t> </a:t>
          </a:r>
          <a:endParaRPr lang="ru-RU" dirty="0" smtClean="0"/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DCD36710-6FD1-4E97-A2BE-FEDE0AAC673F}" type="parTrans" cxnId="{D004E6DC-6A46-4A7D-8C36-92066F6232B2}">
      <dgm:prSet/>
      <dgm:spPr/>
      <dgm:t>
        <a:bodyPr/>
        <a:lstStyle/>
        <a:p>
          <a:endParaRPr lang="ru-RU"/>
        </a:p>
      </dgm:t>
    </dgm:pt>
    <dgm:pt modelId="{6F403912-2A6A-4B9C-BE9C-9BE9689DE134}" type="sibTrans" cxnId="{D004E6DC-6A46-4A7D-8C36-92066F6232B2}">
      <dgm:prSet/>
      <dgm:spPr/>
      <dgm:t>
        <a:bodyPr/>
        <a:lstStyle/>
        <a:p>
          <a:endParaRPr lang="ru-RU"/>
        </a:p>
      </dgm:t>
    </dgm:pt>
    <dgm:pt modelId="{9BB4F0FA-4733-470F-8F04-4CB343F2597B}">
      <dgm:prSet phldrT="[Текст]" phldr="1"/>
      <dgm:spPr/>
      <dgm:t>
        <a:bodyPr/>
        <a:lstStyle/>
        <a:p>
          <a:endParaRPr lang="ru-RU"/>
        </a:p>
      </dgm:t>
    </dgm:pt>
    <dgm:pt modelId="{B6F4D6A4-6354-47BE-B579-10F0B37D120F}" type="parTrans" cxnId="{E92096BE-FD5F-4639-BFB0-A03F0385AB06}">
      <dgm:prSet/>
      <dgm:spPr/>
      <dgm:t>
        <a:bodyPr/>
        <a:lstStyle/>
        <a:p>
          <a:endParaRPr lang="ru-RU"/>
        </a:p>
      </dgm:t>
    </dgm:pt>
    <dgm:pt modelId="{DB06A3D5-9E58-4C06-96D7-62F30B2E1AE0}" type="sibTrans" cxnId="{E92096BE-FD5F-4639-BFB0-A03F0385AB06}">
      <dgm:prSet/>
      <dgm:spPr/>
      <dgm:t>
        <a:bodyPr/>
        <a:lstStyle/>
        <a:p>
          <a:endParaRPr lang="ru-RU"/>
        </a:p>
      </dgm:t>
    </dgm:pt>
    <dgm:pt modelId="{9363F55D-C6DE-4075-9DFE-ECF73D631A21}">
      <dgm:prSet phldrT="[Текст]" custT="1"/>
      <dgm:spPr>
        <a:solidFill>
          <a:srgbClr val="92D050"/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Принципы маркетинга</a:t>
          </a:r>
          <a:endParaRPr lang="ru-RU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B640856-74B9-4F8C-8518-EFBB54899122}" type="sibTrans" cxnId="{120F09B4-9692-4C51-B3EC-132862A28640}">
      <dgm:prSet/>
      <dgm:spPr/>
      <dgm:t>
        <a:bodyPr/>
        <a:lstStyle/>
        <a:p>
          <a:endParaRPr lang="ru-RU"/>
        </a:p>
      </dgm:t>
    </dgm:pt>
    <dgm:pt modelId="{ABE17371-0C72-4A6B-85CA-C7DA6F0A3FA8}" type="parTrans" cxnId="{120F09B4-9692-4C51-B3EC-132862A28640}">
      <dgm:prSet/>
      <dgm:spPr/>
      <dgm:t>
        <a:bodyPr/>
        <a:lstStyle/>
        <a:p>
          <a:endParaRPr lang="ru-RU"/>
        </a:p>
      </dgm:t>
    </dgm:pt>
    <dgm:pt modelId="{71995F4B-E916-480D-8970-4800AFB7104D}" type="pres">
      <dgm:prSet presAssocID="{EFD59FCB-6855-4CD0-92F7-6C520A85495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2C0ECD-62F7-4472-84B2-C9ED72D20923}" type="pres">
      <dgm:prSet presAssocID="{9363F55D-C6DE-4075-9DFE-ECF73D631A21}" presName="roof" presStyleLbl="dkBgShp" presStyleIdx="0" presStyleCnt="2" custScaleY="44336"/>
      <dgm:spPr/>
      <dgm:t>
        <a:bodyPr/>
        <a:lstStyle/>
        <a:p>
          <a:endParaRPr lang="ru-RU"/>
        </a:p>
      </dgm:t>
    </dgm:pt>
    <dgm:pt modelId="{05091E2C-D69D-4932-9523-129AEB6F078C}" type="pres">
      <dgm:prSet presAssocID="{9363F55D-C6DE-4075-9DFE-ECF73D631A21}" presName="pillars" presStyleCnt="0"/>
      <dgm:spPr/>
    </dgm:pt>
    <dgm:pt modelId="{C0CC02E0-3023-4F45-A93F-B3E66E4076CD}" type="pres">
      <dgm:prSet presAssocID="{9363F55D-C6DE-4075-9DFE-ECF73D631A21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B84A7B-4A44-4644-9C23-E153E88327CE}" type="pres">
      <dgm:prSet presAssocID="{B025D8E9-E1CD-4D55-A8C1-77709350809D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EAB414-DD2B-4B1B-A183-068A132544D1}" type="pres">
      <dgm:prSet presAssocID="{10DC153F-B580-4E1B-9691-C1D4D4CA9415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BF353-E72A-49F0-8C1E-43AE5B5A8C89}" type="pres">
      <dgm:prSet presAssocID="{9363F55D-C6DE-4075-9DFE-ECF73D631A21}" presName="base" presStyleLbl="dkBgShp" presStyleIdx="1" presStyleCnt="2"/>
      <dgm:spPr/>
    </dgm:pt>
  </dgm:ptLst>
  <dgm:cxnLst>
    <dgm:cxn modelId="{120F09B4-9692-4C51-B3EC-132862A28640}" srcId="{EFD59FCB-6855-4CD0-92F7-6C520A85495B}" destId="{9363F55D-C6DE-4075-9DFE-ECF73D631A21}" srcOrd="0" destOrd="0" parTransId="{ABE17371-0C72-4A6B-85CA-C7DA6F0A3FA8}" sibTransId="{8B640856-74B9-4F8C-8518-EFBB54899122}"/>
    <dgm:cxn modelId="{F9DCC1C9-151E-44A7-BB6E-95D634C9D1DB}" type="presOf" srcId="{10DC153F-B580-4E1B-9691-C1D4D4CA9415}" destId="{4AEAB414-DD2B-4B1B-A183-068A132544D1}" srcOrd="0" destOrd="0" presId="urn:microsoft.com/office/officeart/2005/8/layout/hList3"/>
    <dgm:cxn modelId="{7C233103-784F-4860-9F90-05A409C78B9E}" srcId="{9363F55D-C6DE-4075-9DFE-ECF73D631A21}" destId="{01CEEB23-FDE5-4F43-A552-56F21155D78A}" srcOrd="0" destOrd="0" parTransId="{F758E0C9-CEF2-4177-A848-FB89F1A6E07E}" sibTransId="{06D65DEF-4840-4A3A-9302-AA35F7FE504B}"/>
    <dgm:cxn modelId="{6D80E31E-E08A-40B4-B0E3-6A4D4A5CC1AF}" srcId="{9363F55D-C6DE-4075-9DFE-ECF73D631A21}" destId="{B025D8E9-E1CD-4D55-A8C1-77709350809D}" srcOrd="1" destOrd="0" parTransId="{11FFDB6A-436D-446F-8B83-9FDFE9B7EC8C}" sibTransId="{279B3EB1-62E5-42E6-B573-7CE60F106C5F}"/>
    <dgm:cxn modelId="{FA7D5D09-EF0F-4667-8B12-B629FD4488CC}" type="presOf" srcId="{EFD59FCB-6855-4CD0-92F7-6C520A85495B}" destId="{71995F4B-E916-480D-8970-4800AFB7104D}" srcOrd="0" destOrd="0" presId="urn:microsoft.com/office/officeart/2005/8/layout/hList3"/>
    <dgm:cxn modelId="{F4EFA589-A938-4B0C-845D-27C244B9BBA8}" type="presOf" srcId="{01CEEB23-FDE5-4F43-A552-56F21155D78A}" destId="{C0CC02E0-3023-4F45-A93F-B3E66E4076CD}" srcOrd="0" destOrd="0" presId="urn:microsoft.com/office/officeart/2005/8/layout/hList3"/>
    <dgm:cxn modelId="{0EBE6616-957A-4340-8E5D-D8E6093ADF94}" type="presOf" srcId="{B025D8E9-E1CD-4D55-A8C1-77709350809D}" destId="{1AB84A7B-4A44-4644-9C23-E153E88327CE}" srcOrd="0" destOrd="0" presId="urn:microsoft.com/office/officeart/2005/8/layout/hList3"/>
    <dgm:cxn modelId="{C1FE9D14-B504-4108-8AE2-C0EA498EE979}" type="presOf" srcId="{9363F55D-C6DE-4075-9DFE-ECF73D631A21}" destId="{A32C0ECD-62F7-4472-84B2-C9ED72D20923}" srcOrd="0" destOrd="0" presId="urn:microsoft.com/office/officeart/2005/8/layout/hList3"/>
    <dgm:cxn modelId="{D004E6DC-6A46-4A7D-8C36-92066F6232B2}" srcId="{9363F55D-C6DE-4075-9DFE-ECF73D631A21}" destId="{10DC153F-B580-4E1B-9691-C1D4D4CA9415}" srcOrd="2" destOrd="0" parTransId="{DCD36710-6FD1-4E97-A2BE-FEDE0AAC673F}" sibTransId="{6F403912-2A6A-4B9C-BE9C-9BE9689DE134}"/>
    <dgm:cxn modelId="{E92096BE-FD5F-4639-BFB0-A03F0385AB06}" srcId="{EFD59FCB-6855-4CD0-92F7-6C520A85495B}" destId="{9BB4F0FA-4733-470F-8F04-4CB343F2597B}" srcOrd="1" destOrd="0" parTransId="{B6F4D6A4-6354-47BE-B579-10F0B37D120F}" sibTransId="{DB06A3D5-9E58-4C06-96D7-62F30B2E1AE0}"/>
    <dgm:cxn modelId="{27334AC4-0415-43A7-914D-74C80024D855}" type="presParOf" srcId="{71995F4B-E916-480D-8970-4800AFB7104D}" destId="{A32C0ECD-62F7-4472-84B2-C9ED72D20923}" srcOrd="0" destOrd="0" presId="urn:microsoft.com/office/officeart/2005/8/layout/hList3"/>
    <dgm:cxn modelId="{C824F969-70E0-4886-98DB-D499C9D4AFF0}" type="presParOf" srcId="{71995F4B-E916-480D-8970-4800AFB7104D}" destId="{05091E2C-D69D-4932-9523-129AEB6F078C}" srcOrd="1" destOrd="0" presId="urn:microsoft.com/office/officeart/2005/8/layout/hList3"/>
    <dgm:cxn modelId="{C26B8B45-12BB-4972-AAD1-5BB9F0C8FEEF}" type="presParOf" srcId="{05091E2C-D69D-4932-9523-129AEB6F078C}" destId="{C0CC02E0-3023-4F45-A93F-B3E66E4076CD}" srcOrd="0" destOrd="0" presId="urn:microsoft.com/office/officeart/2005/8/layout/hList3"/>
    <dgm:cxn modelId="{105D2FFD-E9B1-48F6-AD17-2988A8277B3B}" type="presParOf" srcId="{05091E2C-D69D-4932-9523-129AEB6F078C}" destId="{1AB84A7B-4A44-4644-9C23-E153E88327CE}" srcOrd="1" destOrd="0" presId="urn:microsoft.com/office/officeart/2005/8/layout/hList3"/>
    <dgm:cxn modelId="{CD297BAB-99DA-4E72-B1B4-8708828F864C}" type="presParOf" srcId="{05091E2C-D69D-4932-9523-129AEB6F078C}" destId="{4AEAB414-DD2B-4B1B-A183-068A132544D1}" srcOrd="2" destOrd="0" presId="urn:microsoft.com/office/officeart/2005/8/layout/hList3"/>
    <dgm:cxn modelId="{EDE4C508-9424-4444-B380-CCD626427FFF}" type="presParOf" srcId="{71995F4B-E916-480D-8970-4800AFB7104D}" destId="{87CBF353-E72A-49F0-8C1E-43AE5B5A8C8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119CC-F93A-4B3F-876D-CE0181E1649E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09432-4D4C-4B69-9AE9-A6AA5E2B9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380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09432-4D4C-4B69-9AE9-A6AA5E2B9AD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195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Тема 1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149080"/>
            <a:ext cx="8964488" cy="165618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предпосылки возникновения и развития маркетинга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11256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Понятие «маркетинг» от английского слова </a:t>
            </a:r>
            <a:r>
              <a:rPr lang="ru-RU" b="1" dirty="0" smtClean="0"/>
              <a:t>«</a:t>
            </a:r>
            <a:r>
              <a:rPr lang="ru-RU" b="1" dirty="0" err="1" smtClean="0"/>
              <a:t>market</a:t>
            </a:r>
            <a:r>
              <a:rPr lang="ru-RU" b="1" dirty="0" smtClean="0"/>
              <a:t>»,</a:t>
            </a:r>
            <a:r>
              <a:rPr lang="ru-RU" dirty="0" smtClean="0"/>
              <a:t> означает деятельность в условиях рынка. 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Термин «маркетинг» возник  в начале ХХ века в США.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Теоретические основы маркетинга как самостоятельной науки разработаны Сайресом Маккормиком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В 1973 году польский экономист С.Ковальский насчитал более двух тысяч определений понятия «маркетинг».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836712"/>
          <a:ext cx="8208912" cy="5598509"/>
        </p:xfrm>
        <a:graphic>
          <a:graphicData uri="http://schemas.openxmlformats.org/drawingml/2006/table">
            <a:tbl>
              <a:tblPr/>
              <a:tblGrid>
                <a:gridCol w="1071277"/>
                <a:gridCol w="7137635"/>
              </a:tblGrid>
              <a:tr h="2219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Трактовка определения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7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1953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Маркетинг – это процесс определения спроса покупателя на продукцию или услуги, мотивации их продаж и распределения конечному потребителю ради полученной прибыли.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7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1969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Маркетинг – это мост между производством и потреблением, который состоит из всех видов деятельности, приводящих к тому, что товары и услуги оказываются в руках потребителей.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2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1978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Маркетинг – это процесс, направленный в рамках общественных организаций на установление удовлетворительных взаимоотношений по обмену товарами между группами потребителей и организациями с разнообразными потребностями и между группами потребителей и организациям, которые стремятся удовлетворить эти потребности.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7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1988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Маркетинг – это система организации и управления всеми сторонами деловой активности фирмы – от самых первых наметок конструкции и технологии производства нового товара до его доставки покупателю и последующего обслуживания.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4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1993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Маркетинг – деятельность любой организации на рынке, направленная на предотвращение потенциального покупателя в клиента фирмы.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2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2005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Маркетинг – это рыночная философия, стратегия и тактика мышления и действия субъектов рыночных отношений: не только производителей и посредников в коммерческой деятельности, но и потребителей, а также поставщиков, практических экономистов, ученых, целых организаций, вплоть до правительственных органов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92" marR="573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01752" y="1412776"/>
            <a:ext cx="8503920" cy="468627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Блок-схема: альтернативный процесс 2"/>
          <p:cNvSpPr/>
          <p:nvPr/>
        </p:nvSpPr>
        <p:spPr>
          <a:xfrm>
            <a:off x="323528" y="476672"/>
            <a:ext cx="4824536" cy="2952328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По Ф. </a:t>
            </a:r>
            <a:r>
              <a:rPr lang="ru-RU" b="1" dirty="0" err="1" smtClean="0"/>
              <a:t>Котлеру</a:t>
            </a:r>
            <a:r>
              <a:rPr lang="ru-RU" b="1" dirty="0" smtClean="0"/>
              <a:t>, маркетинг </a:t>
            </a:r>
            <a:r>
              <a:rPr lang="ru-RU" dirty="0" smtClean="0"/>
              <a:t>–</a:t>
            </a:r>
            <a:r>
              <a:rPr lang="ru-RU" b="1" dirty="0" smtClean="0"/>
              <a:t> это вид человеческой деятельности, направленный на удовлетворение нужд и потребностей посредством обмена. П</a:t>
            </a:r>
            <a:r>
              <a:rPr lang="ru-RU" dirty="0" smtClean="0"/>
              <a:t>ервичные (исходные) идеи маркетинга: нужда, потребность и взаимовыгодный </a:t>
            </a:r>
            <a:r>
              <a:rPr lang="ru-RU" dirty="0" err="1" smtClean="0"/>
              <a:t>обмен,товар</a:t>
            </a:r>
            <a:r>
              <a:rPr lang="ru-RU" dirty="0" smtClean="0"/>
              <a:t>, рынок, сделка, полезность, запрос.</a:t>
            </a:r>
          </a:p>
          <a:p>
            <a:pPr algn="ctr"/>
            <a:endParaRPr lang="ru-RU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4860032" y="3645024"/>
            <a:ext cx="3600400" cy="280831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Согласно АМА, маркетинг </a:t>
            </a:r>
            <a:r>
              <a:rPr lang="ru-RU" dirty="0" smtClean="0"/>
              <a:t>–</a:t>
            </a:r>
            <a:r>
              <a:rPr lang="ru-RU" b="1" dirty="0" smtClean="0"/>
              <a:t> это предвидение, управление и удовлетворение спроса на товары и услуги, организации, людей, территории и идей посредством обмена.</a:t>
            </a:r>
            <a:endParaRPr lang="ru-RU" dirty="0"/>
          </a:p>
        </p:txBody>
      </p:sp>
      <p:pic>
        <p:nvPicPr>
          <p:cNvPr id="25602" name="Picture 2" descr="https://im0-tub-kz.yandex.net/i?id=5333b471fd67a015b60c1e9a7e17ff5a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764704"/>
            <a:ext cx="2723411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604" name="Picture 4" descr="https://www.jimkukral.com/wp-content/uploads/2018/11/ama_400x4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717032"/>
            <a:ext cx="2657872" cy="2657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5780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 маркетинг рассматривают как систему из трёх элементов: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611560" y="1844824"/>
          <a:ext cx="792088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755576" y="2636912"/>
            <a:ext cx="4320480" cy="31455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Впервые термин «маркетинг» в Казахстане начал использоваться в начале 90–</a:t>
            </a:r>
            <a:r>
              <a:rPr lang="ru-RU" dirty="0" err="1" smtClean="0"/>
              <a:t>х</a:t>
            </a:r>
            <a:r>
              <a:rPr lang="ru-RU" dirty="0" smtClean="0"/>
              <a:t> годов. В 1992 году в учебных заведениях начали преподавать курс «Основы маркетинга», а в 1994 году был осуществлен первый выпуск специалистов–</a:t>
            </a:r>
            <a:r>
              <a:rPr lang="ru-RU" dirty="0" err="1" smtClean="0"/>
              <a:t>маркетологов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1187624" y="692696"/>
            <a:ext cx="6120680" cy="1512168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Казахстане внедрение маркетинга и его развитие связано со становлением рыночной среды.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539552" y="980728"/>
          <a:ext cx="784887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57606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Основные задачи маркетинга: </a:t>
            </a:r>
            <a:endParaRPr lang="ru-RU" sz="3200" b="1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4824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исследование, анализ и оценка нужд реальных и потенциальных потребителей продукции фирмы в областях, интересующих фирму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маркетинговое обеспечение разработки новых товаров и услуг фирмы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анализ, оценка и прогнозирование состояния и развития рынков, на которых оперирует или будет оперировать фирма, включая исследование деятельности конкурентов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формирование ассортиментной политики фирмы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разработка ценовой политики фирмы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участие в формировании стратегии и тактики рыночного поведения фирмы, включая разработку ценовой политики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сбыт продукции и услуг фирмы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коммуникации маркетинга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сервисное обслуживание.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67544" y="548680"/>
          <a:ext cx="828092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данные 2"/>
          <p:cNvSpPr/>
          <p:nvPr/>
        </p:nvSpPr>
        <p:spPr>
          <a:xfrm>
            <a:off x="251520" y="836712"/>
            <a:ext cx="5652120" cy="1944216"/>
          </a:xfrm>
          <a:prstGeom prst="flowChartInputOutp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 smtClean="0"/>
              <a:t>Функции маркетинга как концепция управления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Планирование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Организация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Координация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Мотивация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Контроль.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051720" y="3140968"/>
            <a:ext cx="6840760" cy="331236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dirty="0" smtClean="0"/>
              <a:t>Специфические, присущих только маркетингу, функций: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комплексное исследование рынка (детальное изучение);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анализ производственно-сбытовых возможностей предприятия;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разработка маркетинговой стратегии и программы;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осуществление товарной политики;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осуществление ценовой политики;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осуществление сбытовой политики;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коммуникационная политика;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организация маркетинговой деятельности;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контроль маркетинговой деятельности.</a:t>
            </a:r>
          </a:p>
          <a:p>
            <a:endParaRPr lang="ru-RU" dirty="0"/>
          </a:p>
        </p:txBody>
      </p:sp>
      <p:pic>
        <p:nvPicPr>
          <p:cNvPr id="15362" name="Picture 2" descr="https://avatars.mds.yandex.net/get-pdb/1686358/8dd862d7-7418-47f7-924e-1489b983481c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908720"/>
            <a:ext cx="2443459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64" name="Picture 4" descr="https://axissoftwaredynamics.com/wp-content/uploads/2016/08/custom-application-development-colleyville-tx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933056"/>
            <a:ext cx="1368152" cy="172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5576" y="836712"/>
          <a:ext cx="7588695" cy="5364480"/>
        </p:xfrm>
        <a:graphic>
          <a:graphicData uri="http://schemas.openxmlformats.org/drawingml/2006/table">
            <a:tbl>
              <a:tblPr/>
              <a:tblGrid>
                <a:gridCol w="3358464"/>
                <a:gridCol w="4230231"/>
              </a:tblGrid>
              <a:tr h="3043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Критерий (признак)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классификации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Виды маркетинга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9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состояния спроса на рынке  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Демаркетинг, Конверсионный маркетинг, Стимулирующий маркетинг, Ремаркетинг, Синхромаркетинг, Противодействующий маркетинг, Поддерживающий маркетинг, Развивающийся маркетинг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вида деятельности организации или личности (или от объекта маркетинга) 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Маркетинг организации,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Маркетинг отдельной личности,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Маркетинг территорий (места),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Маркетинг социальный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9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сферы и от объекта применения 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Маркетинг научно-технический,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Маркетинг инвестиционный,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Потребительский маркетинг,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Промышленный маркетинг,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Маркетинг услуг 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31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В зависимости от размера охваченного рынка (или по степени охвата рынка)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Массовый (недифференцированный) маркетинг,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Целевой (сфокусированный, концентрированный) маркетинг,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Дифференцированный (множественный) маркетинг 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36004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Виды маркетинга в зависимости от состояния спроса на рынке.</a:t>
            </a:r>
            <a:endParaRPr lang="ru-RU" sz="28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196752"/>
            <a:ext cx="8424936" cy="424847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200" i="1" dirty="0" smtClean="0"/>
              <a:t>Демаркетинг</a:t>
            </a:r>
            <a:r>
              <a:rPr lang="ru-RU" sz="1200" dirty="0" smtClean="0"/>
              <a:t> – этот вид маркетинга, </a:t>
            </a:r>
            <a:r>
              <a:rPr lang="ru-RU" sz="1200" i="1" dirty="0" smtClean="0"/>
              <a:t>применяется в условиях</a:t>
            </a:r>
            <a:r>
              <a:rPr lang="ru-RU" sz="1200" dirty="0" smtClean="0"/>
              <a:t> </a:t>
            </a:r>
            <a:r>
              <a:rPr lang="ru-RU" sz="1200" i="1" dirty="0" smtClean="0"/>
              <a:t>чрезмерного спроса</a:t>
            </a:r>
            <a:r>
              <a:rPr lang="ru-RU" sz="1200" dirty="0" smtClean="0"/>
              <a:t>, величина которого превышают возможности и желание фирмы-производителя. </a:t>
            </a:r>
          </a:p>
          <a:p>
            <a:pPr>
              <a:buFont typeface="Wingdings" pitchFamily="2" charset="2"/>
              <a:buChar char="Ø"/>
            </a:pPr>
            <a:endParaRPr lang="ru-RU" sz="1200" dirty="0" smtClean="0"/>
          </a:p>
          <a:p>
            <a:pPr>
              <a:buFont typeface="Wingdings" pitchFamily="2" charset="2"/>
              <a:buChar char="Ø"/>
            </a:pPr>
            <a:r>
              <a:rPr lang="ru-RU" sz="1200" i="1" dirty="0" smtClean="0"/>
              <a:t>Конверсионный маркетинг</a:t>
            </a:r>
            <a:r>
              <a:rPr lang="ru-RU" sz="1200" dirty="0" smtClean="0"/>
              <a:t> – это вид маркетинга, </a:t>
            </a:r>
            <a:r>
              <a:rPr lang="ru-RU" sz="1200" i="1" dirty="0" smtClean="0"/>
              <a:t>применяющийся в условиях отрицательного спроса,</a:t>
            </a:r>
            <a:r>
              <a:rPr lang="ru-RU" sz="1200" dirty="0" smtClean="0"/>
              <a:t> т.е. когда значительная часть рынка не принимает  или даже отвергает данный товар или услугу</a:t>
            </a:r>
          </a:p>
          <a:p>
            <a:pPr>
              <a:buFont typeface="Wingdings" pitchFamily="2" charset="2"/>
              <a:buChar char="Ø"/>
            </a:pPr>
            <a:endParaRPr lang="ru-RU" sz="1200" dirty="0" smtClean="0"/>
          </a:p>
          <a:p>
            <a:pPr>
              <a:buFont typeface="Wingdings" pitchFamily="2" charset="2"/>
              <a:buChar char="Ø"/>
            </a:pPr>
            <a:r>
              <a:rPr lang="ru-RU" sz="1200" i="1" dirty="0" smtClean="0"/>
              <a:t>Стимулирующий маркетинг</a:t>
            </a:r>
            <a:r>
              <a:rPr lang="ru-RU" sz="1200" dirty="0" smtClean="0"/>
              <a:t> – это вид маркетинга, </a:t>
            </a:r>
            <a:r>
              <a:rPr lang="ru-RU" sz="1200" i="1" dirty="0" smtClean="0"/>
              <a:t>применяющийся в условиях отсутствия спроса</a:t>
            </a:r>
          </a:p>
          <a:p>
            <a:pPr>
              <a:buFont typeface="Wingdings" pitchFamily="2" charset="2"/>
              <a:buChar char="Ø"/>
            </a:pPr>
            <a:endParaRPr lang="ru-RU" sz="1200" dirty="0" smtClean="0"/>
          </a:p>
          <a:p>
            <a:pPr>
              <a:buFont typeface="Wingdings" pitchFamily="2" charset="2"/>
              <a:buChar char="Ø"/>
            </a:pPr>
            <a:r>
              <a:rPr lang="ru-RU" sz="1200" i="1" dirty="0" smtClean="0"/>
              <a:t>Ремаркетинг </a:t>
            </a:r>
            <a:r>
              <a:rPr lang="ru-RU" sz="1200" dirty="0" smtClean="0"/>
              <a:t>необходим </a:t>
            </a:r>
            <a:r>
              <a:rPr lang="ru-RU" sz="1200" i="1" dirty="0" smtClean="0"/>
              <a:t>в ситуации снижения или падения спроса,</a:t>
            </a:r>
            <a:r>
              <a:rPr lang="ru-RU" sz="1200" dirty="0" smtClean="0"/>
              <a:t> характерного для всех видов товаров на определенном этапе жизненного цикла товара. </a:t>
            </a:r>
          </a:p>
          <a:p>
            <a:pPr>
              <a:buFont typeface="Wingdings" pitchFamily="2" charset="2"/>
              <a:buChar char="Ø"/>
            </a:pPr>
            <a:endParaRPr lang="ru-RU" sz="1200" dirty="0" smtClean="0"/>
          </a:p>
          <a:p>
            <a:pPr>
              <a:buFont typeface="Wingdings" pitchFamily="2" charset="2"/>
              <a:buChar char="Ø"/>
            </a:pPr>
            <a:r>
              <a:rPr lang="ru-RU" sz="1200" i="1" dirty="0" smtClean="0"/>
              <a:t>Синхромаркетинг</a:t>
            </a:r>
            <a:r>
              <a:rPr lang="ru-RU" sz="1200" b="1" i="1" dirty="0" smtClean="0"/>
              <a:t> </a:t>
            </a:r>
            <a:r>
              <a:rPr lang="ru-RU" sz="1200" dirty="0" smtClean="0"/>
              <a:t>ориентирован на условия, когда спрос значительно превышает производственные мощности или, наоборот, объем производства данного товара оказывается больше потребности рынка. Применяется </a:t>
            </a:r>
            <a:r>
              <a:rPr lang="ru-RU" sz="1200" i="1" dirty="0" smtClean="0"/>
              <a:t>в условиях колеблющегося (нерегулярного) спроса </a:t>
            </a:r>
            <a:r>
              <a:rPr lang="ru-RU" sz="1200" dirty="0" smtClean="0"/>
              <a:t>при торговле товарами сезонного потребления, либо подверженным иным циклическим или непредсказуемым спадам конъюнктуры. </a:t>
            </a:r>
          </a:p>
          <a:p>
            <a:pPr>
              <a:buFont typeface="Wingdings" pitchFamily="2" charset="2"/>
              <a:buChar char="Ø"/>
            </a:pPr>
            <a:endParaRPr lang="ru-RU" sz="1200" dirty="0" smtClean="0"/>
          </a:p>
          <a:p>
            <a:pPr>
              <a:buFont typeface="Wingdings" pitchFamily="2" charset="2"/>
              <a:buChar char="Ø"/>
            </a:pPr>
            <a:r>
              <a:rPr lang="ru-RU" sz="1200" i="1" dirty="0" smtClean="0"/>
              <a:t>Противодействующий маркетинг</a:t>
            </a:r>
            <a:r>
              <a:rPr lang="ru-RU" sz="1200" dirty="0" smtClean="0"/>
              <a:t> реализуется с целью обеспечения благополучия потребителя или общества в том случае, когда спрос на ряд товаров или услуг может считаться </a:t>
            </a:r>
            <a:r>
              <a:rPr lang="ru-RU" sz="1200" i="1" dirty="0" smtClean="0"/>
              <a:t>иррациональным. </a:t>
            </a:r>
            <a:r>
              <a:rPr lang="ru-RU" sz="1200" dirty="0" smtClean="0"/>
              <a:t>Противодействующий маркетинг – </a:t>
            </a:r>
            <a:r>
              <a:rPr lang="ru-RU" sz="1200" dirty="0" err="1" smtClean="0"/>
              <a:t>маркетинг</a:t>
            </a:r>
            <a:r>
              <a:rPr lang="ru-RU" sz="1200" dirty="0" smtClean="0"/>
              <a:t>, </a:t>
            </a:r>
            <a:r>
              <a:rPr lang="ru-RU" sz="1200" i="1" dirty="0" smtClean="0"/>
              <a:t>применяемый в условиях нерационального спроса на продукты</a:t>
            </a:r>
            <a:r>
              <a:rPr lang="ru-RU" sz="1200" dirty="0" smtClean="0"/>
              <a:t>: вредные для здоровья или нерациональные с общественной точки зрения. </a:t>
            </a:r>
          </a:p>
          <a:p>
            <a:pPr>
              <a:buFont typeface="Wingdings" pitchFamily="2" charset="2"/>
              <a:buChar char="Ø"/>
            </a:pPr>
            <a:endParaRPr lang="ru-RU" sz="1200" dirty="0" smtClean="0"/>
          </a:p>
          <a:p>
            <a:pPr>
              <a:buFont typeface="Wingdings" pitchFamily="2" charset="2"/>
              <a:buChar char="Ø"/>
            </a:pPr>
            <a:r>
              <a:rPr lang="ru-RU" sz="1200" i="1" dirty="0" smtClean="0"/>
              <a:t>Поддерживающий маркетинг</a:t>
            </a:r>
            <a:r>
              <a:rPr lang="ru-RU" sz="1200" dirty="0" smtClean="0"/>
              <a:t> используется, когда фирма удовлетворена результатами сбытовой деятельности, ее объемами и качественными показателями. </a:t>
            </a:r>
          </a:p>
          <a:p>
            <a:pPr>
              <a:buFont typeface="Wingdings" pitchFamily="2" charset="2"/>
              <a:buChar char="Ø"/>
            </a:pPr>
            <a:endParaRPr lang="ru-RU" sz="1200" dirty="0" smtClean="0"/>
          </a:p>
          <a:p>
            <a:pPr>
              <a:buFont typeface="Wingdings" pitchFamily="2" charset="2"/>
              <a:buChar char="Ø"/>
            </a:pPr>
            <a:r>
              <a:rPr lang="ru-RU" sz="1200" i="1" dirty="0" smtClean="0"/>
              <a:t>Развивающийся маркетинг</a:t>
            </a:r>
            <a:r>
              <a:rPr lang="ru-RU" sz="1200" dirty="0" smtClean="0"/>
              <a:t> применяется в условиях </a:t>
            </a:r>
            <a:r>
              <a:rPr lang="ru-RU" sz="1200" i="1" dirty="0" smtClean="0"/>
              <a:t>формирующегося спроса</a:t>
            </a:r>
            <a:r>
              <a:rPr lang="ru-RU" sz="1200" dirty="0" smtClean="0"/>
              <a:t> на товары, т.е. когда процесс </a:t>
            </a:r>
            <a:r>
              <a:rPr lang="ru-RU" sz="1200" i="1" dirty="0" smtClean="0"/>
              <a:t>превращения потенциального спроса в реальный</a:t>
            </a:r>
            <a:r>
              <a:rPr lang="ru-RU" sz="1200" dirty="0" smtClean="0"/>
              <a:t> является главной задачей.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mg.scoop.it/vUNlw2ddW2xyU2LQzD-ljoXXXL4j3HpexhjNOf_P3YmryPKwJ94QGRtDb3Sbc6K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3789040"/>
            <a:ext cx="1907609" cy="202123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 smtClean="0"/>
              <a:t>В зависимости от вида деятельности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628800"/>
            <a:ext cx="6984776" cy="432048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i="1" dirty="0" smtClean="0"/>
              <a:t>Маркетинг организации</a:t>
            </a:r>
            <a:r>
              <a:rPr lang="ru-RU" dirty="0" smtClean="0"/>
              <a:t> направлен на создание благоприятного имиджа организации и используется для создания или поддержания положительного отношения общественности или отдельных слоев к данной организации.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dirty="0" smtClean="0"/>
              <a:t>Маркетинг личности</a:t>
            </a:r>
            <a:r>
              <a:rPr lang="ru-RU" dirty="0" smtClean="0"/>
              <a:t> применяется для создания или поддержания положительного отношения общественности или отдельных слоев к данной личности. Данный вид маркетинга используют политические деятели, видные ученые, представители шоу бизнеса, спортсмены, адвокаты, бизнесмены и т.д.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dirty="0" smtClean="0"/>
              <a:t>Маркетинг территории</a:t>
            </a:r>
            <a:r>
              <a:rPr lang="ru-RU" dirty="0" smtClean="0"/>
              <a:t> – деятельность, направленная на создание  благоустроенной территории организации и используется для создания осведомленности общественности или отдельных слоев о местоположении  организации.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dirty="0" smtClean="0"/>
              <a:t>Маркетинг социальный</a:t>
            </a:r>
            <a:r>
              <a:rPr lang="ru-RU" b="1" dirty="0" smtClean="0"/>
              <a:t> </a:t>
            </a:r>
            <a:r>
              <a:rPr lang="ru-RU" dirty="0" smtClean="0"/>
              <a:t>представляет собой деятельность, связанную с разработкой, реализацией и контролем социальных программ, направленных на повешение уровня восприятия определенных слоев общественности неких социальных идей, движений или практических действий.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908720"/>
            <a:ext cx="7200800" cy="10668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Виды маркетинга в зависимости от сферы и от объекта применения</a:t>
            </a:r>
            <a:endParaRPr lang="ru-RU" sz="32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2276872"/>
            <a:ext cx="7128792" cy="36724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i="1" dirty="0" smtClean="0"/>
              <a:t>Научно</a:t>
            </a:r>
            <a:r>
              <a:rPr lang="ru-RU" dirty="0" smtClean="0"/>
              <a:t>–</a:t>
            </a:r>
            <a:r>
              <a:rPr lang="ru-RU" i="1" dirty="0" smtClean="0"/>
              <a:t>технический маркетинг</a:t>
            </a:r>
            <a:r>
              <a:rPr lang="ru-RU" dirty="0" smtClean="0"/>
              <a:t> связан с разработкой и продажей на рынке результатов научно–технической деятельности: патентов, лицензий.</a:t>
            </a:r>
          </a:p>
          <a:p>
            <a:r>
              <a:rPr lang="ru-RU" i="1" dirty="0" smtClean="0"/>
              <a:t>Инвестиционный маркетинг</a:t>
            </a:r>
            <a:r>
              <a:rPr lang="ru-RU" dirty="0" smtClean="0"/>
              <a:t> связан с вложением инвестиций в  создание предприятий внутри страны и за рубежом, что значительно усложняет функции маркетинга за счет возможного риска.</a:t>
            </a:r>
          </a:p>
          <a:p>
            <a:r>
              <a:rPr lang="ru-RU" i="1" dirty="0" smtClean="0"/>
              <a:t>Промышленный маркетинг</a:t>
            </a:r>
            <a:r>
              <a:rPr lang="ru-RU" dirty="0" smtClean="0"/>
              <a:t> обеспечивает взаимодействие фирмы с организациями-потребителями, приобретающими товары и услуги для дальнейшего использования в производстве или перепродаже другим потребителям.</a:t>
            </a:r>
          </a:p>
          <a:p>
            <a:r>
              <a:rPr lang="ru-RU" i="1" dirty="0" smtClean="0"/>
              <a:t>Маркетинг услуг</a:t>
            </a:r>
            <a:r>
              <a:rPr lang="ru-RU" dirty="0" smtClean="0"/>
              <a:t> – вид маркетинга, в котором в качестве продукта выступает услуга, и который направлен на создание услуги, востребованной на рынке. Услуга отличается недолговечностью, неосязаемостью, мимолетностью и т.д. </a:t>
            </a:r>
          </a:p>
          <a:p>
            <a:r>
              <a:rPr lang="ru-RU" i="1" dirty="0" smtClean="0"/>
              <a:t>Потребительский маркетинг</a:t>
            </a:r>
            <a:r>
              <a:rPr lang="ru-RU" dirty="0" smtClean="0"/>
              <a:t>  – вид маркетинга, в котором в качестве продукта выступают товары массового спроса, и который осуществляет производитель этих товаров. </a:t>
            </a:r>
            <a:endParaRPr lang="ru-RU" dirty="0"/>
          </a:p>
        </p:txBody>
      </p:sp>
      <p:pic>
        <p:nvPicPr>
          <p:cNvPr id="5" name="Picture 4" descr="http://fmk.bseu.by/wp-content/uploads/2019/11/Marketing-in-a-nutshell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764704"/>
            <a:ext cx="1475657" cy="155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В зависимости от размера  охваченного рынка (или по степени охвата) выделяют три вида маркетинга и три стратегии охвата</a:t>
            </a:r>
            <a:endParaRPr lang="ru-RU" sz="2000" dirty="0"/>
          </a:p>
        </p:txBody>
      </p:sp>
      <p:pic>
        <p:nvPicPr>
          <p:cNvPr id="31746" name="Объект 4"/>
          <p:cNvPicPr>
            <a:picLocks noChangeArrowheads="1"/>
          </p:cNvPicPr>
          <p:nvPr/>
        </p:nvPicPr>
        <p:blipFill>
          <a:blip r:embed="rId2" cstate="print"/>
          <a:srcRect l="-1855" t="-2812" r="-2092" b="-244"/>
          <a:stretch>
            <a:fillRect/>
          </a:stretch>
        </p:blipFill>
        <p:spPr bwMode="auto">
          <a:xfrm>
            <a:off x="539552" y="1988840"/>
            <a:ext cx="770485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Эволюция концепции маркетинга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3" y="1628803"/>
          <a:ext cx="8208912" cy="4464492"/>
        </p:xfrm>
        <a:graphic>
          <a:graphicData uri="http://schemas.openxmlformats.org/drawingml/2006/table">
            <a:tbl>
              <a:tblPr/>
              <a:tblGrid>
                <a:gridCol w="497768"/>
                <a:gridCol w="3850884"/>
                <a:gridCol w="2147051"/>
                <a:gridCol w="1713209"/>
              </a:tblGrid>
              <a:tr h="6377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Концепции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Эпоха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Период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возникновения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Производственная или совершенствования производства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Рынок производителей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>
                          <a:latin typeface="Times New Roman"/>
                          <a:ea typeface="Times New Roman"/>
                          <a:cs typeface="Times New Roman"/>
                        </a:rPr>
                        <a:t>1860-1920 гг.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Товарная или совершенствования товара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>
                          <a:latin typeface="Times New Roman"/>
                          <a:ea typeface="Times New Roman"/>
                          <a:cs typeface="Times New Roman"/>
                        </a:rPr>
                        <a:t>1920-1930 гг.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Сбытовая или интенсификации коммерческих усилий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Рынок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продавцов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>
                          <a:latin typeface="Times New Roman"/>
                          <a:ea typeface="Times New Roman"/>
                          <a:cs typeface="Times New Roman"/>
                        </a:rPr>
                        <a:t>1930-1950 гг.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Концепция маркетинга или классического маркетинга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Рынок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потребителей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>
                          <a:latin typeface="Times New Roman"/>
                          <a:ea typeface="Times New Roman"/>
                          <a:cs typeface="Times New Roman"/>
                        </a:rPr>
                        <a:t>1950-1980 гг.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8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Социально-этического маркетинга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>
                          <a:latin typeface="Times New Roman"/>
                          <a:ea typeface="Times New Roman"/>
                          <a:cs typeface="Times New Roman"/>
                        </a:rPr>
                        <a:t>1980-1990 гг.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Маркетинг взаимодействия</a:t>
                      </a: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или партнерских отношений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>
                          <a:latin typeface="Times New Roman"/>
                          <a:ea typeface="Times New Roman"/>
                          <a:cs typeface="Times New Roman"/>
                        </a:rPr>
                        <a:t>с 1990-х годов по настоящее  время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8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Коммуникационная концепция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i="1" dirty="0" smtClean="0"/>
              <a:t>В узком смысле</a:t>
            </a:r>
            <a:r>
              <a:rPr lang="ru-RU" dirty="0" smtClean="0"/>
              <a:t> под концепцией маркетинга можно понимать индивидуальные качества конкретного бизнесмена, склад и направленность его делового мышления, ориентированного на удовлетворение запросов  потребителей.</a:t>
            </a:r>
          </a:p>
          <a:p>
            <a:pPr>
              <a:buNone/>
            </a:pPr>
            <a:endParaRPr lang="ru-RU" dirty="0" smtClean="0"/>
          </a:p>
          <a:p>
            <a:r>
              <a:rPr lang="ru-RU" i="1" dirty="0" smtClean="0"/>
              <a:t>В широком смысле</a:t>
            </a:r>
            <a:r>
              <a:rPr lang="ru-RU" dirty="0" smtClean="0"/>
              <a:t> – ориентированную на потребителя систему научно-обоснованных подходов в управлении производственно–сбытовой деятельностью фирмы в условиях рынка. Они включают в себя результаты  научных исследований в области экономической теории, менеджмента, экономической статистики, социологии и психологии.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764704"/>
            <a:ext cx="8424936" cy="15841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400" b="1" dirty="0" smtClean="0"/>
              <a:t>Рынок производителей</a:t>
            </a:r>
            <a:r>
              <a:rPr lang="ru-RU" sz="1400" dirty="0" smtClean="0"/>
              <a:t> – эпоха массового производства (конец Х</a:t>
            </a:r>
            <a:r>
              <a:rPr lang="en-US" sz="1400" dirty="0" smtClean="0"/>
              <a:t>I</a:t>
            </a:r>
            <a:r>
              <a:rPr lang="ru-RU" sz="1400" dirty="0" smtClean="0"/>
              <a:t>Х – начало ХХ века). В это время происходит становление машинного производства.</a:t>
            </a:r>
          </a:p>
          <a:p>
            <a:pPr>
              <a:buNone/>
            </a:pPr>
            <a:r>
              <a:rPr lang="ru-RU" sz="1400" dirty="0" smtClean="0"/>
              <a:t>Для этого периода характерна следующая ситуация:</a:t>
            </a:r>
          </a:p>
          <a:p>
            <a:pPr>
              <a:buNone/>
            </a:pPr>
            <a:r>
              <a:rPr lang="ru-RU" sz="1400" dirty="0" smtClean="0"/>
              <a:t>– доминирующее положение занимали  исключительно производители;</a:t>
            </a:r>
          </a:p>
          <a:p>
            <a:pPr>
              <a:buNone/>
            </a:pPr>
            <a:r>
              <a:rPr lang="ru-RU" sz="1400" dirty="0" smtClean="0"/>
              <a:t>– конкуренция носила </a:t>
            </a:r>
            <a:r>
              <a:rPr lang="ru-RU" sz="1400" dirty="0" err="1" smtClean="0"/>
              <a:t>монопольно-ценовой</a:t>
            </a:r>
            <a:r>
              <a:rPr lang="ru-RU" sz="1400" dirty="0" smtClean="0"/>
              <a:t> характер;</a:t>
            </a:r>
          </a:p>
          <a:p>
            <a:pPr>
              <a:buNone/>
            </a:pPr>
            <a:r>
              <a:rPr lang="ru-RU" sz="1400" dirty="0" smtClean="0"/>
              <a:t>– рынок был не насыщен, и спрос сильно превышал предложение; </a:t>
            </a:r>
          </a:p>
          <a:p>
            <a:pPr>
              <a:buNone/>
            </a:pPr>
            <a:r>
              <a:rPr lang="ru-RU" sz="1400" dirty="0" smtClean="0"/>
              <a:t>–  средний жизненный цикл товара составлял 34 года;</a:t>
            </a:r>
          </a:p>
          <a:p>
            <a:pPr>
              <a:buNone/>
            </a:pPr>
            <a:r>
              <a:rPr lang="ru-RU" sz="1400" dirty="0" smtClean="0"/>
              <a:t>– конкурирующие товары были качественно однородными.</a:t>
            </a:r>
          </a:p>
        </p:txBody>
      </p:sp>
      <p:sp>
        <p:nvSpPr>
          <p:cNvPr id="3" name="Содержимое 1"/>
          <p:cNvSpPr txBox="1">
            <a:spLocks/>
          </p:cNvSpPr>
          <p:nvPr/>
        </p:nvSpPr>
        <p:spPr>
          <a:xfrm>
            <a:off x="323528" y="2420888"/>
            <a:ext cx="8373616" cy="110756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>
            <a:normAutofit fontScale="925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Рынок продавцов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эпоха сбыта (с середины тридцатых по пятидесятые годы ХХ века). Появляется учение о сбыте, начинается массовое производство потребительских товаров. В это время господствующая концепция маркетинга – концепция интенсификации коммерческих усилий; считалось, что потребители не будут покупать товары, пока фирма не предпримет значительных усилий в сфере сбыта.</a:t>
            </a:r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323528" y="3645024"/>
            <a:ext cx="8363272" cy="2929512"/>
          </a:xfrm>
          <a:prstGeom prst="rect">
            <a:avLst/>
          </a:prstGeom>
          <a:solidFill>
            <a:srgbClr val="FFFF99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>
            <a:normAutofit fontScale="475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Рынок потребителей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эпоха развития современного маркетинга (середина пятидесятых годов – по настоящее время). Формируется рынок потребителей, растет потребительская культура, и маркетинг рассматривается как научная основа принятий решений.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Рынок стал насыщенным (предложение товара уже превышало спрос), и потребитель начал диктовать свои условия, образовался так называемый суверенитет потребителя.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данного рынка характерны следующие особенности: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потребителю нужен товар с «изюминкой»;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жизненный цикл товара стал очень коротким (в электронной промышленности он доходит до 1-3-х месяцев);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повышается риск выпуска новой продукции (90-95% ее на рынке не приживается);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растет и доминирует доля наукоемкой составляющей в себестоимости продукции;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 на рынке преобладает монополистическая конкуренция.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Эпоха развития современного маркетинга ознаменовано появлением таких концепций как традиционная концепция маркетинга, концепция социально-этического маркетинга, маркетинга взаимодействия, коммуникационная концепция.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hospitalmanagers.ru/files/zdrav/www_uspeh-lab_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276872"/>
            <a:ext cx="3096344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341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Комплекс маркетинга </a:t>
            </a:r>
            <a:endParaRPr lang="ru-RU" sz="32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412776"/>
            <a:ext cx="5688632" cy="480172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smtClean="0"/>
              <a:t>Понятие «комплекс маркетинга» впервые научно закреплено в 1964 году профессором Гарвардской школы бизнеса Нейлом </a:t>
            </a:r>
            <a:r>
              <a:rPr lang="ru-RU" sz="2400" dirty="0" err="1" smtClean="0"/>
              <a:t>Борденом</a:t>
            </a:r>
            <a:r>
              <a:rPr lang="ru-RU" sz="2400" dirty="0" smtClean="0"/>
              <a:t>. 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Комплекс маркетинга - совокупность контролируемых факторов, направленных на возникновение предсказуемых и желаемых ответных реакций определенного сегмента </a:t>
            </a:r>
            <a:r>
              <a:rPr lang="ru-RU" sz="2400" dirty="0" err="1" smtClean="0"/>
              <a:t>рынка.РР</a:t>
            </a:r>
            <a:r>
              <a:rPr lang="ru-RU" sz="2400" dirty="0" smtClean="0"/>
              <a:t> 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То есть, это те мероприятия, которые способна осуществить та или иная компания с целью продвижения своего товара на рынке.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158417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Концепция Маккарти «4Р» (автор </a:t>
            </a:r>
            <a:r>
              <a:rPr lang="ru-RU" sz="2000" dirty="0" err="1" smtClean="0"/>
              <a:t>Neil</a:t>
            </a:r>
            <a:r>
              <a:rPr lang="ru-RU" sz="2000" dirty="0" smtClean="0"/>
              <a:t> H. </a:t>
            </a:r>
            <a:r>
              <a:rPr lang="ru-RU" sz="2000" dirty="0" err="1" smtClean="0"/>
              <a:t>Borden</a:t>
            </a:r>
            <a:r>
              <a:rPr lang="ru-RU" sz="2000" dirty="0" smtClean="0"/>
              <a:t>), заключается в том, что комплекс маркетинга состоит из четырех компонентов: продукт, цена, продвижение товаров на рынке и доставка продукта потребителям </a:t>
            </a:r>
            <a:endParaRPr lang="ru-RU" sz="2000" dirty="0"/>
          </a:p>
        </p:txBody>
      </p:sp>
      <p:pic>
        <p:nvPicPr>
          <p:cNvPr id="37890" name="Picture 2" descr="p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132856"/>
            <a:ext cx="788037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6581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Современный подход к комплексу маркетинга включает дополнительные компоненты: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5) Упаковка (</a:t>
            </a:r>
            <a:r>
              <a:rPr lang="ru-RU" b="1" dirty="0" smtClean="0"/>
              <a:t>PACKAGE);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6) Покупка </a:t>
            </a:r>
            <a:r>
              <a:rPr lang="ru-RU" b="1" dirty="0" smtClean="0"/>
              <a:t>(PURCHASE)</a:t>
            </a:r>
            <a:r>
              <a:rPr lang="ru-RU" dirty="0" smtClean="0"/>
              <a:t> – представляет собой не только предпосылки к осуществлению покупки, но также и последствия принятия такого решения;</a:t>
            </a:r>
          </a:p>
          <a:p>
            <a:pPr>
              <a:buNone/>
            </a:pPr>
            <a:r>
              <a:rPr lang="ru-RU" dirty="0" smtClean="0"/>
              <a:t>7) Клиентура (</a:t>
            </a:r>
            <a:r>
              <a:rPr lang="ru-RU" b="1" dirty="0" smtClean="0"/>
              <a:t>PEOPLE)</a:t>
            </a:r>
            <a:r>
              <a:rPr lang="ru-RU" dirty="0" smtClean="0"/>
              <a:t> –</a:t>
            </a:r>
            <a:r>
              <a:rPr lang="ru-RU" b="1" dirty="0" smtClean="0"/>
              <a:t> </a:t>
            </a:r>
            <a:r>
              <a:rPr lang="ru-RU" dirty="0" smtClean="0"/>
              <a:t>контингент, имеющий отношение к процессу купли–продажи;</a:t>
            </a:r>
          </a:p>
          <a:p>
            <a:pPr>
              <a:buNone/>
            </a:pPr>
            <a:r>
              <a:rPr lang="ru-RU" dirty="0" smtClean="0"/>
              <a:t>8) Персонал </a:t>
            </a:r>
            <a:r>
              <a:rPr lang="ru-RU" b="1" dirty="0" smtClean="0"/>
              <a:t>(PERSONAL);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9) Процесс покупки</a:t>
            </a:r>
            <a:r>
              <a:rPr lang="ru-RU" b="1" dirty="0" smtClean="0"/>
              <a:t> (PROCESS) – </a:t>
            </a:r>
            <a:r>
              <a:rPr lang="ru-RU" dirty="0" smtClean="0"/>
              <a:t>то, что связано с деятельностью покупателя по осуществлению выбора товара;</a:t>
            </a:r>
          </a:p>
          <a:p>
            <a:pPr>
              <a:buNone/>
            </a:pPr>
            <a:r>
              <a:rPr lang="ru-RU" dirty="0" smtClean="0"/>
              <a:t>10) Окружающая среда</a:t>
            </a:r>
            <a:r>
              <a:rPr lang="ru-RU" b="1" dirty="0" smtClean="0"/>
              <a:t> (PHYSICAL PREMISES)</a:t>
            </a:r>
            <a:r>
              <a:rPr lang="ru-RU" dirty="0" smtClean="0"/>
              <a:t> – условия, создаваемые продавцом с целью более эффективной реализации своего товара/</a:t>
            </a:r>
          </a:p>
          <a:p>
            <a:pPr>
              <a:buNone/>
            </a:pPr>
            <a:r>
              <a:rPr lang="ru-RU" dirty="0" smtClean="0"/>
              <a:t>11) Прибыль </a:t>
            </a:r>
            <a:r>
              <a:rPr lang="ru-RU" b="1" dirty="0" smtClean="0"/>
              <a:t>(PROFIT) </a:t>
            </a:r>
            <a:r>
              <a:rPr lang="ru-RU" dirty="0" smtClean="0"/>
              <a:t>– капитал, полученный в виде дохода относительно вложенных средств.</a:t>
            </a:r>
          </a:p>
          <a:p>
            <a:pPr>
              <a:buNone/>
            </a:pPr>
            <a:r>
              <a:rPr lang="ru-RU" dirty="0" smtClean="0"/>
              <a:t>12) Связи с общественностью </a:t>
            </a:r>
            <a:r>
              <a:rPr lang="ru-RU" b="1" dirty="0" smtClean="0"/>
              <a:t>(PR)</a:t>
            </a:r>
            <a:r>
              <a:rPr lang="ru-RU" dirty="0" smtClean="0"/>
              <a:t> – создает положительную репутацию продукту и организации в целом.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hospitalmanagers.ru/files/zdrav/www_uspeh-lab_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276872"/>
            <a:ext cx="3096344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>
            <a:normAutofit/>
          </a:bodyPr>
          <a:lstStyle/>
          <a:p>
            <a:pPr marL="624078" indent="-514350">
              <a:buAutoNum type="arabicPeriod"/>
            </a:pP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Багиев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Г. Л. Маркетинг : учебник для вузов / Г. Л.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Багиев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– 3-е изд.,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перераб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и доп. – СПб. : Питер, 2007.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4078" indent="-514350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Беляев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В. И. Маркетинг: основы теории и практики: учебник /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И. Беляев. – М. : КНОРУС, 2005. – 672 с.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4078" indent="-514350"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Бронникова, Т. С. Маркетинг, теория, методика, практика : учеб. пособие для вузов / Т. С. Бронникова, А. Б. Косолапов. – М. :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КноРус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2007.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4078" indent="-514350">
              <a:buAutoNum type="arabicPeriod"/>
            </a:pP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Котлер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Ф. Основы маркетинга : краткий курс / Ф.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Котлер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– Киев; М. ;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Спб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: Издательский дом «Вильямс», 2004. </a:t>
            </a:r>
          </a:p>
          <a:p>
            <a:pPr marL="624078" indent="-514350">
              <a:buAutoNum type="arabicPeriod"/>
            </a:pP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Есимжанова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С.Р. Маркетинг в Казахстане: теория, методология, практика. – Алматы: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Аян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Эдет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2004.</a:t>
            </a:r>
          </a:p>
          <a:p>
            <a:pPr marL="624078" indent="-514350">
              <a:buAutoNum type="arabicPeriod"/>
            </a:pP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Шеденов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У.К., Ильясов Д.К. Теория маркетинга и менеджмента в сфере услуг. – Алматы,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Қазақ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университеті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2002. </a:t>
            </a:r>
          </a:p>
          <a:p>
            <a:pPr marL="624078" indent="-514350">
              <a:buAutoNum type="arabicPeriod"/>
            </a:pPr>
            <a:endParaRPr lang="ru-RU" sz="1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4078" indent="-514350">
              <a:buAutoNum type="arabicPeriod"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4078" indent="-514350">
              <a:buAutoNum type="arabicPeriod"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imagesCA2HROQ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80510"/>
            <a:ext cx="91281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67744" y="1033478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 РЕКОМЕНДУЕМОЙ  ЛИТЕРАТУРЫ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0703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161</TotalTime>
  <Words>1978</Words>
  <Application>Microsoft Office PowerPoint</Application>
  <PresentationFormat>Экран (4:3)</PresentationFormat>
  <Paragraphs>207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Calibri</vt:lpstr>
      <vt:lpstr>Georgia</vt:lpstr>
      <vt:lpstr>Times New Roman</vt:lpstr>
      <vt:lpstr>Trebuchet MS</vt:lpstr>
      <vt:lpstr>Wingdings</vt:lpstr>
      <vt:lpstr>Wingdings 2</vt:lpstr>
      <vt:lpstr>Городская</vt:lpstr>
      <vt:lpstr>Тема 1 </vt:lpstr>
      <vt:lpstr>Презентация PowerPoint</vt:lpstr>
      <vt:lpstr>Презентация PowerPoint</vt:lpstr>
      <vt:lpstr>Презентация PowerPoint</vt:lpstr>
      <vt:lpstr>Сегодня маркетинг рассматривают как систему из трёх элементов: </vt:lpstr>
      <vt:lpstr>Презентация PowerPoint</vt:lpstr>
      <vt:lpstr>Презентация PowerPoint</vt:lpstr>
      <vt:lpstr>Основные задачи маркетинга: </vt:lpstr>
      <vt:lpstr>Презентация PowerPoint</vt:lpstr>
      <vt:lpstr>Презентация PowerPoint</vt:lpstr>
      <vt:lpstr>Презентация PowerPoint</vt:lpstr>
      <vt:lpstr>Виды маркетинга в зависимости от состояния спроса на рынке.</vt:lpstr>
      <vt:lpstr>В зависимости от вида деятельности</vt:lpstr>
      <vt:lpstr>Виды маркетинга в зависимости от сферы и от объекта применения</vt:lpstr>
      <vt:lpstr>В зависимости от размера  охваченного рынка (или по степени охвата) выделяют три вида маркетинга и три стратегии охвата</vt:lpstr>
      <vt:lpstr>Эволюция концепции маркетинга</vt:lpstr>
      <vt:lpstr>Презентация PowerPoint</vt:lpstr>
      <vt:lpstr>Презентация PowerPoint</vt:lpstr>
      <vt:lpstr>Комплекс маркетинга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 </dc:title>
  <dc:creator>User</dc:creator>
  <cp:lastModifiedBy>Мадина Рахимбердинова</cp:lastModifiedBy>
  <cp:revision>31</cp:revision>
  <dcterms:created xsi:type="dcterms:W3CDTF">2019-11-28T09:33:28Z</dcterms:created>
  <dcterms:modified xsi:type="dcterms:W3CDTF">2019-11-29T09:27:04Z</dcterms:modified>
</cp:coreProperties>
</file>